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1" name="Google Shape;53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5" name="Google Shape;60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5" name="Google Shape;64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6" name="Google Shape;67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7" name="Google Shape;72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7" name="Google Shape;77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8" name="Google Shape;808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4" name="Google Shape;25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3" name="Google Shape;32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6" name="Google Shape;37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0" name="Google Shape;47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2D1A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3383280"/>
            <a:ext cx="9144000" cy="1760220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1D2D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57200" y="27432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Ergebnisse der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Energiebefragung 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457200" y="1325880"/>
            <a:ext cx="82296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ECC0"/>
              </a:buClr>
              <a:buSzPts val="1500"/>
              <a:buFont typeface="Calibri"/>
              <a:buNone/>
            </a:pPr>
            <a:r>
              <a:rPr lang="en-US" sz="1500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Gemeinde Sirksfelde  ·  Kommunale Wärmeplanung Schleswig-Holstein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457200" y="178308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ECC0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Stand Frühjahr 2026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457200" y="3520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70 von ca. 150 Haushalten (HH) haben teilgenommen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523225" y="3977650"/>
            <a:ext cx="8163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ECC0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 Vollständige Befragungsergebnisse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 txBox="1"/>
          <p:nvPr/>
        </p:nvSpPr>
        <p:spPr>
          <a:xfrm>
            <a:off x="457200" y="4207500"/>
            <a:ext cx="3250800" cy="2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www.sirksfelde.de/gemeinde/energie-und-klima</a:t>
            </a:r>
            <a:endParaRPr/>
          </a:p>
        </p:txBody>
      </p:sp>
      <p:pic>
        <p:nvPicPr>
          <p:cNvPr id="24" name="Google Shape;24;p3" descr="imag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0000" y="10800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Interesse an Gemeinschaftsprojekten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2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Einkaufsgemeinschaft, Bürgerenergie, Carsharing – alle 70 Haushalte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2"/>
          <p:cNvSpPr/>
          <p:nvPr/>
        </p:nvSpPr>
        <p:spPr>
          <a:xfrm>
            <a:off x="457200" y="111556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Einkaufsgemeinschaft für Erneuerbare Energien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2"/>
          <p:cNvSpPr/>
          <p:nvPr/>
        </p:nvSpPr>
        <p:spPr>
          <a:xfrm>
            <a:off x="1920240" y="1335024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12"/>
          <p:cNvSpPr/>
          <p:nvPr/>
        </p:nvSpPr>
        <p:spPr>
          <a:xfrm>
            <a:off x="1920240" y="1335024"/>
            <a:ext cx="1955444" cy="1188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12"/>
          <p:cNvSpPr/>
          <p:nvPr/>
        </p:nvSpPr>
        <p:spPr>
          <a:xfrm>
            <a:off x="457200" y="1325880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12"/>
          <p:cNvSpPr/>
          <p:nvPr/>
        </p:nvSpPr>
        <p:spPr>
          <a:xfrm>
            <a:off x="7955280" y="1325880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23 HH (32.9 %)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2"/>
          <p:cNvSpPr/>
          <p:nvPr/>
        </p:nvSpPr>
        <p:spPr>
          <a:xfrm>
            <a:off x="1920240" y="1481328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12"/>
          <p:cNvSpPr/>
          <p:nvPr/>
        </p:nvSpPr>
        <p:spPr>
          <a:xfrm>
            <a:off x="1920240" y="1481328"/>
            <a:ext cx="1866290" cy="1188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2"/>
          <p:cNvSpPr/>
          <p:nvPr/>
        </p:nvSpPr>
        <p:spPr>
          <a:xfrm>
            <a:off x="457200" y="1472184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Vielleicht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12"/>
          <p:cNvSpPr/>
          <p:nvPr/>
        </p:nvSpPr>
        <p:spPr>
          <a:xfrm>
            <a:off x="7955280" y="1472184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22 HH (31.4 %)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12"/>
          <p:cNvSpPr/>
          <p:nvPr/>
        </p:nvSpPr>
        <p:spPr>
          <a:xfrm>
            <a:off x="1920240" y="1627632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12"/>
          <p:cNvSpPr/>
          <p:nvPr/>
        </p:nvSpPr>
        <p:spPr>
          <a:xfrm>
            <a:off x="1920240" y="1627632"/>
            <a:ext cx="1783080" cy="11887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12"/>
          <p:cNvSpPr/>
          <p:nvPr/>
        </p:nvSpPr>
        <p:spPr>
          <a:xfrm>
            <a:off x="457200" y="1618488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2"/>
          <p:cNvSpPr/>
          <p:nvPr/>
        </p:nvSpPr>
        <p:spPr>
          <a:xfrm>
            <a:off x="7955280" y="1618488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21 HH (30 %)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2"/>
          <p:cNvSpPr/>
          <p:nvPr/>
        </p:nvSpPr>
        <p:spPr>
          <a:xfrm>
            <a:off x="1920240" y="1773936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2"/>
          <p:cNvSpPr/>
          <p:nvPr/>
        </p:nvSpPr>
        <p:spPr>
          <a:xfrm>
            <a:off x="1920240" y="1773936"/>
            <a:ext cx="338785" cy="118872"/>
          </a:xfrm>
          <a:prstGeom prst="rect">
            <a:avLst/>
          </a:prstGeom>
          <a:solidFill>
            <a:srgbClr val="CBD5E0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2"/>
          <p:cNvSpPr/>
          <p:nvPr/>
        </p:nvSpPr>
        <p:spPr>
          <a:xfrm>
            <a:off x="457200" y="1764792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12"/>
          <p:cNvSpPr/>
          <p:nvPr/>
        </p:nvSpPr>
        <p:spPr>
          <a:xfrm>
            <a:off x="7955280" y="1764792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BD5E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CBD5E0"/>
                </a:solidFill>
                <a:latin typeface="Calibri"/>
                <a:ea typeface="Calibri"/>
                <a:cs typeface="Calibri"/>
                <a:sym typeface="Calibri"/>
              </a:rPr>
              <a:t>4 HH (5.7 %)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2"/>
          <p:cNvSpPr/>
          <p:nvPr/>
        </p:nvSpPr>
        <p:spPr>
          <a:xfrm>
            <a:off x="457200" y="198424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Gemeinsames Energieprojekt (Bürgerwindpark / PV)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2"/>
          <p:cNvSpPr/>
          <p:nvPr/>
        </p:nvSpPr>
        <p:spPr>
          <a:xfrm>
            <a:off x="1920240" y="2203704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2"/>
          <p:cNvSpPr/>
          <p:nvPr/>
        </p:nvSpPr>
        <p:spPr>
          <a:xfrm>
            <a:off x="1920240" y="2203704"/>
            <a:ext cx="2294230" cy="1188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2"/>
          <p:cNvSpPr/>
          <p:nvPr/>
        </p:nvSpPr>
        <p:spPr>
          <a:xfrm>
            <a:off x="457200" y="2194560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2"/>
          <p:cNvSpPr/>
          <p:nvPr/>
        </p:nvSpPr>
        <p:spPr>
          <a:xfrm>
            <a:off x="7955280" y="2194560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27 HH (38.6 %)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2"/>
          <p:cNvSpPr/>
          <p:nvPr/>
        </p:nvSpPr>
        <p:spPr>
          <a:xfrm>
            <a:off x="1920240" y="2350008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2"/>
          <p:cNvSpPr/>
          <p:nvPr/>
        </p:nvSpPr>
        <p:spPr>
          <a:xfrm>
            <a:off x="1920240" y="2350008"/>
            <a:ext cx="1866290" cy="1188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2"/>
          <p:cNvSpPr/>
          <p:nvPr/>
        </p:nvSpPr>
        <p:spPr>
          <a:xfrm>
            <a:off x="457200" y="2340864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Vielleicht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2"/>
          <p:cNvSpPr/>
          <p:nvPr/>
        </p:nvSpPr>
        <p:spPr>
          <a:xfrm>
            <a:off x="7955280" y="2340864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22 HH (31.4 %)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2"/>
          <p:cNvSpPr/>
          <p:nvPr/>
        </p:nvSpPr>
        <p:spPr>
          <a:xfrm>
            <a:off x="1920240" y="2496312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2"/>
          <p:cNvSpPr/>
          <p:nvPr/>
        </p:nvSpPr>
        <p:spPr>
          <a:xfrm>
            <a:off x="1920240" y="2496312"/>
            <a:ext cx="1610716" cy="11887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12"/>
          <p:cNvSpPr/>
          <p:nvPr/>
        </p:nvSpPr>
        <p:spPr>
          <a:xfrm>
            <a:off x="457200" y="2487168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12"/>
          <p:cNvSpPr/>
          <p:nvPr/>
        </p:nvSpPr>
        <p:spPr>
          <a:xfrm>
            <a:off x="7955280" y="2487168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19 HH (27.1 %)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12"/>
          <p:cNvSpPr/>
          <p:nvPr/>
        </p:nvSpPr>
        <p:spPr>
          <a:xfrm>
            <a:off x="1920240" y="2642616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12"/>
          <p:cNvSpPr/>
          <p:nvPr/>
        </p:nvSpPr>
        <p:spPr>
          <a:xfrm>
            <a:off x="1920240" y="2642616"/>
            <a:ext cx="172364" cy="118872"/>
          </a:xfrm>
          <a:prstGeom prst="rect">
            <a:avLst/>
          </a:prstGeom>
          <a:solidFill>
            <a:srgbClr val="CBD5E0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12"/>
          <p:cNvSpPr/>
          <p:nvPr/>
        </p:nvSpPr>
        <p:spPr>
          <a:xfrm>
            <a:off x="457200" y="2633472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12"/>
          <p:cNvSpPr/>
          <p:nvPr/>
        </p:nvSpPr>
        <p:spPr>
          <a:xfrm>
            <a:off x="7955280" y="2633472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BD5E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CBD5E0"/>
                </a:solidFill>
                <a:latin typeface="Calibri"/>
                <a:ea typeface="Calibri"/>
                <a:cs typeface="Calibri"/>
                <a:sym typeface="Calibri"/>
              </a:rPr>
              <a:t>2 HH (2.9 %)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2"/>
          <p:cNvSpPr/>
          <p:nvPr/>
        </p:nvSpPr>
        <p:spPr>
          <a:xfrm>
            <a:off x="457200" y="285292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Gemeinschaftliches Elektrofahrzeug (Carsharing)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2"/>
          <p:cNvSpPr/>
          <p:nvPr/>
        </p:nvSpPr>
        <p:spPr>
          <a:xfrm>
            <a:off x="1920240" y="3072384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12"/>
          <p:cNvSpPr/>
          <p:nvPr/>
        </p:nvSpPr>
        <p:spPr>
          <a:xfrm>
            <a:off x="1920240" y="3072384"/>
            <a:ext cx="1105510" cy="1188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2"/>
          <p:cNvSpPr/>
          <p:nvPr/>
        </p:nvSpPr>
        <p:spPr>
          <a:xfrm>
            <a:off x="457200" y="3063240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12"/>
          <p:cNvSpPr/>
          <p:nvPr/>
        </p:nvSpPr>
        <p:spPr>
          <a:xfrm>
            <a:off x="7955280" y="3063240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13 HH (18.6 %)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2"/>
          <p:cNvSpPr/>
          <p:nvPr/>
        </p:nvSpPr>
        <p:spPr>
          <a:xfrm>
            <a:off x="1920240" y="3218688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12"/>
          <p:cNvSpPr/>
          <p:nvPr/>
        </p:nvSpPr>
        <p:spPr>
          <a:xfrm>
            <a:off x="1920240" y="3218688"/>
            <a:ext cx="4416095" cy="11887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12"/>
          <p:cNvSpPr/>
          <p:nvPr/>
        </p:nvSpPr>
        <p:spPr>
          <a:xfrm>
            <a:off x="457200" y="3209544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12"/>
          <p:cNvSpPr/>
          <p:nvPr/>
        </p:nvSpPr>
        <p:spPr>
          <a:xfrm>
            <a:off x="7955280" y="3209544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52 HH (74.3 %)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12"/>
          <p:cNvSpPr/>
          <p:nvPr/>
        </p:nvSpPr>
        <p:spPr>
          <a:xfrm>
            <a:off x="1920240" y="3364992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2"/>
          <p:cNvSpPr/>
          <p:nvPr/>
        </p:nvSpPr>
        <p:spPr>
          <a:xfrm>
            <a:off x="1920240" y="3364992"/>
            <a:ext cx="421996" cy="118872"/>
          </a:xfrm>
          <a:prstGeom prst="rect">
            <a:avLst/>
          </a:prstGeom>
          <a:solidFill>
            <a:srgbClr val="CBD5E0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12"/>
          <p:cNvSpPr/>
          <p:nvPr/>
        </p:nvSpPr>
        <p:spPr>
          <a:xfrm>
            <a:off x="457200" y="3355848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12"/>
          <p:cNvSpPr/>
          <p:nvPr/>
        </p:nvSpPr>
        <p:spPr>
          <a:xfrm>
            <a:off x="7955280" y="3355848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BD5E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CBD5E0"/>
                </a:solidFill>
                <a:latin typeface="Calibri"/>
                <a:ea typeface="Calibri"/>
                <a:cs typeface="Calibri"/>
                <a:sym typeface="Calibri"/>
              </a:rPr>
              <a:t>5 HH (7.1 %)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12"/>
          <p:cNvSpPr/>
          <p:nvPr/>
        </p:nvSpPr>
        <p:spPr>
          <a:xfrm>
            <a:off x="457200" y="372160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Besuch einer Vorzeigekommune (Friedrichstadt…)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2"/>
          <p:cNvSpPr/>
          <p:nvPr/>
        </p:nvSpPr>
        <p:spPr>
          <a:xfrm>
            <a:off x="1920240" y="3941064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2"/>
          <p:cNvSpPr/>
          <p:nvPr/>
        </p:nvSpPr>
        <p:spPr>
          <a:xfrm>
            <a:off x="1920240" y="3941064"/>
            <a:ext cx="933145" cy="1188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12"/>
          <p:cNvSpPr/>
          <p:nvPr/>
        </p:nvSpPr>
        <p:spPr>
          <a:xfrm>
            <a:off x="457200" y="3931920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12"/>
          <p:cNvSpPr/>
          <p:nvPr/>
        </p:nvSpPr>
        <p:spPr>
          <a:xfrm>
            <a:off x="7955280" y="3931920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11 HH (15.7 %)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2"/>
          <p:cNvSpPr/>
          <p:nvPr/>
        </p:nvSpPr>
        <p:spPr>
          <a:xfrm>
            <a:off x="1920240" y="4087368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2"/>
          <p:cNvSpPr/>
          <p:nvPr/>
        </p:nvSpPr>
        <p:spPr>
          <a:xfrm>
            <a:off x="1920240" y="4087368"/>
            <a:ext cx="2633015" cy="1188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12"/>
          <p:cNvSpPr/>
          <p:nvPr/>
        </p:nvSpPr>
        <p:spPr>
          <a:xfrm>
            <a:off x="457200" y="4078224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Vielleicht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2"/>
          <p:cNvSpPr/>
          <p:nvPr/>
        </p:nvSpPr>
        <p:spPr>
          <a:xfrm>
            <a:off x="7955280" y="4078224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31 HH (44.3 %)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12"/>
          <p:cNvSpPr/>
          <p:nvPr/>
        </p:nvSpPr>
        <p:spPr>
          <a:xfrm>
            <a:off x="1920240" y="4233672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2"/>
          <p:cNvSpPr/>
          <p:nvPr/>
        </p:nvSpPr>
        <p:spPr>
          <a:xfrm>
            <a:off x="1920240" y="4233672"/>
            <a:ext cx="2038655" cy="11887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12"/>
          <p:cNvSpPr/>
          <p:nvPr/>
        </p:nvSpPr>
        <p:spPr>
          <a:xfrm>
            <a:off x="457200" y="4224528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12"/>
          <p:cNvSpPr/>
          <p:nvPr/>
        </p:nvSpPr>
        <p:spPr>
          <a:xfrm>
            <a:off x="7955280" y="4224528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24 HH (34.3 %)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12"/>
          <p:cNvSpPr/>
          <p:nvPr/>
        </p:nvSpPr>
        <p:spPr>
          <a:xfrm>
            <a:off x="1920240" y="4379976"/>
            <a:ext cx="5943600" cy="11887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2"/>
          <p:cNvSpPr/>
          <p:nvPr/>
        </p:nvSpPr>
        <p:spPr>
          <a:xfrm>
            <a:off x="1920240" y="4379976"/>
            <a:ext cx="338785" cy="118872"/>
          </a:xfrm>
          <a:prstGeom prst="rect">
            <a:avLst/>
          </a:prstGeom>
          <a:solidFill>
            <a:srgbClr val="CBD5E0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12"/>
          <p:cNvSpPr/>
          <p:nvPr/>
        </p:nvSpPr>
        <p:spPr>
          <a:xfrm>
            <a:off x="457200" y="4370832"/>
            <a:ext cx="14173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12"/>
          <p:cNvSpPr/>
          <p:nvPr/>
        </p:nvSpPr>
        <p:spPr>
          <a:xfrm>
            <a:off x="7955280" y="4370832"/>
            <a:ext cx="73152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BD5E0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CBD5E0"/>
                </a:solidFill>
                <a:latin typeface="Calibri"/>
                <a:ea typeface="Calibri"/>
                <a:cs typeface="Calibri"/>
                <a:sym typeface="Calibri"/>
              </a:rPr>
              <a:t>4 HH (5.7 %)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12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12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2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70 % (Ja+Vielleicht) für ein gemeinsames Energieprojekt – starkes Fundament für Bürgerenergiegemeinschaft.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13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Mobilität, Vernetzung &amp; weitere Ideen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13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Fahrradweg Sandesneben und offene Rückmeldungen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13"/>
          <p:cNvSpPr/>
          <p:nvPr/>
        </p:nvSpPr>
        <p:spPr>
          <a:xfrm>
            <a:off x="457200" y="1115568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Würdest du einen Fahrradweg nach Sandesneben nutzen?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13"/>
          <p:cNvSpPr/>
          <p:nvPr/>
        </p:nvSpPr>
        <p:spPr>
          <a:xfrm>
            <a:off x="3017520" y="1444752"/>
            <a:ext cx="150876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3"/>
          <p:cNvSpPr/>
          <p:nvPr/>
        </p:nvSpPr>
        <p:spPr>
          <a:xfrm>
            <a:off x="3017520" y="1444752"/>
            <a:ext cx="1426666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13"/>
          <p:cNvSpPr/>
          <p:nvPr/>
        </p:nvSpPr>
        <p:spPr>
          <a:xfrm>
            <a:off x="457200" y="1435608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13"/>
          <p:cNvSpPr/>
          <p:nvPr/>
        </p:nvSpPr>
        <p:spPr>
          <a:xfrm>
            <a:off x="4599432" y="1444752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64.3%  (45)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3"/>
          <p:cNvSpPr/>
          <p:nvPr/>
        </p:nvSpPr>
        <p:spPr>
          <a:xfrm>
            <a:off x="3017520" y="1883664"/>
            <a:ext cx="150876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13"/>
          <p:cNvSpPr/>
          <p:nvPr/>
        </p:nvSpPr>
        <p:spPr>
          <a:xfrm>
            <a:off x="3017520" y="1883664"/>
            <a:ext cx="286221" cy="32918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13"/>
          <p:cNvSpPr/>
          <p:nvPr/>
        </p:nvSpPr>
        <p:spPr>
          <a:xfrm>
            <a:off x="457200" y="1874520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Vielleicht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3"/>
          <p:cNvSpPr/>
          <p:nvPr/>
        </p:nvSpPr>
        <p:spPr>
          <a:xfrm>
            <a:off x="4599432" y="1883664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12.9%  (9)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3"/>
          <p:cNvSpPr/>
          <p:nvPr/>
        </p:nvSpPr>
        <p:spPr>
          <a:xfrm>
            <a:off x="3017520" y="2322576"/>
            <a:ext cx="150876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13"/>
          <p:cNvSpPr/>
          <p:nvPr/>
        </p:nvSpPr>
        <p:spPr>
          <a:xfrm>
            <a:off x="3017520" y="2322576"/>
            <a:ext cx="348346" cy="32918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13"/>
          <p:cNvSpPr/>
          <p:nvPr/>
        </p:nvSpPr>
        <p:spPr>
          <a:xfrm>
            <a:off x="457200" y="2313432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3"/>
          <p:cNvSpPr/>
          <p:nvPr/>
        </p:nvSpPr>
        <p:spPr>
          <a:xfrm>
            <a:off x="4599432" y="2322576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15.7%  (11)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13"/>
          <p:cNvSpPr/>
          <p:nvPr/>
        </p:nvSpPr>
        <p:spPr>
          <a:xfrm>
            <a:off x="3017520" y="2761488"/>
            <a:ext cx="150876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13"/>
          <p:cNvSpPr/>
          <p:nvPr/>
        </p:nvSpPr>
        <p:spPr>
          <a:xfrm>
            <a:off x="3017520" y="2761488"/>
            <a:ext cx="157532" cy="32918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13"/>
          <p:cNvSpPr/>
          <p:nvPr/>
        </p:nvSpPr>
        <p:spPr>
          <a:xfrm>
            <a:off x="457200" y="2752344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3"/>
          <p:cNvSpPr/>
          <p:nvPr/>
        </p:nvSpPr>
        <p:spPr>
          <a:xfrm>
            <a:off x="4599432" y="2761488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3"/>
          <p:cNvSpPr/>
          <p:nvPr/>
        </p:nvSpPr>
        <p:spPr>
          <a:xfrm>
            <a:off x="5760720" y="1115568"/>
            <a:ext cx="2926080" cy="182880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3"/>
          <p:cNvSpPr/>
          <p:nvPr/>
        </p:nvSpPr>
        <p:spPr>
          <a:xfrm>
            <a:off x="5760720" y="1188720"/>
            <a:ext cx="29260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64 %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3"/>
          <p:cNvSpPr/>
          <p:nvPr/>
        </p:nvSpPr>
        <p:spPr>
          <a:xfrm>
            <a:off x="5760720" y="2103120"/>
            <a:ext cx="29260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würden den Radweg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nach Sandesneben nutzen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3"/>
          <p:cNvSpPr/>
          <p:nvPr/>
        </p:nvSpPr>
        <p:spPr>
          <a:xfrm>
            <a:off x="457200" y="3200400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Ausgewählte Rückmeldungen aus Q30 (freie Antworten, anonymisiert)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3"/>
          <p:cNvSpPr/>
          <p:nvPr/>
        </p:nvSpPr>
        <p:spPr>
          <a:xfrm>
            <a:off x="457200" y="3520440"/>
            <a:ext cx="822960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13"/>
          <p:cNvSpPr/>
          <p:nvPr/>
        </p:nvSpPr>
        <p:spPr>
          <a:xfrm>
            <a:off x="457200" y="3520440"/>
            <a:ext cx="45720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13"/>
          <p:cNvSpPr/>
          <p:nvPr/>
        </p:nvSpPr>
        <p:spPr>
          <a:xfrm>
            <a:off x="594360" y="3538728"/>
            <a:ext cx="795528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 i="1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Gemeinschaftliche</a:t>
            </a:r>
            <a:r>
              <a:rPr lang="en-US" sz="950" i="1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PV-Anlage auf </a:t>
            </a:r>
            <a:r>
              <a:rPr lang="en-US" sz="950" i="1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dem</a:t>
            </a:r>
            <a:r>
              <a:rPr lang="en-US" sz="950" i="1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i="1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Dach</a:t>
            </a:r>
            <a:r>
              <a:rPr lang="en-US" sz="950" i="1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der </a:t>
            </a:r>
            <a:r>
              <a:rPr lang="en-US" sz="950" i="1" dirty="0" err="1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Gemeindehaus</a:t>
            </a:r>
            <a:r>
              <a:rPr lang="en-US" sz="950" i="1" dirty="0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i="1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wäre</a:t>
            </a:r>
            <a:r>
              <a:rPr lang="en-US" sz="950" i="1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i="1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sinnvoll</a:t>
            </a:r>
            <a:r>
              <a:rPr lang="en-US" sz="950" i="1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9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3"/>
          <p:cNvSpPr/>
          <p:nvPr/>
        </p:nvSpPr>
        <p:spPr>
          <a:xfrm>
            <a:off x="457200" y="3904488"/>
            <a:ext cx="822960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3"/>
          <p:cNvSpPr/>
          <p:nvPr/>
        </p:nvSpPr>
        <p:spPr>
          <a:xfrm>
            <a:off x="457200" y="3904488"/>
            <a:ext cx="45720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3"/>
          <p:cNvSpPr/>
          <p:nvPr/>
        </p:nvSpPr>
        <p:spPr>
          <a:xfrm>
            <a:off x="594360" y="3922776"/>
            <a:ext cx="795528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 i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Ich würde mich über eine Energieberatung speziell für ältere Gebäude freuen.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13"/>
          <p:cNvSpPr/>
          <p:nvPr/>
        </p:nvSpPr>
        <p:spPr>
          <a:xfrm>
            <a:off x="457200" y="4288536"/>
            <a:ext cx="822960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3"/>
          <p:cNvSpPr/>
          <p:nvPr/>
        </p:nvSpPr>
        <p:spPr>
          <a:xfrm>
            <a:off x="457200" y="4288536"/>
            <a:ext cx="45720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3"/>
          <p:cNvSpPr/>
          <p:nvPr/>
        </p:nvSpPr>
        <p:spPr>
          <a:xfrm>
            <a:off x="594360" y="4306824"/>
            <a:ext cx="795528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 i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Bitte mehr Infos zu Fördermitteln – ich weiß nicht, wo ich anfangen soll.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3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3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3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Fahrradinfrastruktur und Informationsbedarf zu Förderung sind klare Wünsche aus der Gemeinde.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2D1A"/>
        </a:solidFill>
        <a:effectLst/>
      </p:bgPr>
    </p:bg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4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4"/>
          <p:cNvSpPr/>
          <p:nvPr/>
        </p:nvSpPr>
        <p:spPr>
          <a:xfrm>
            <a:off x="347472" y="201168"/>
            <a:ext cx="841248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lang="en-US" sz="2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Wichtigste Erkenntnisse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14"/>
          <p:cNvSpPr/>
          <p:nvPr/>
        </p:nvSpPr>
        <p:spPr>
          <a:xfrm>
            <a:off x="347472" y="868680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4"/>
          <p:cNvSpPr/>
          <p:nvPr/>
        </p:nvSpPr>
        <p:spPr>
          <a:xfrm>
            <a:off x="347472" y="868680"/>
            <a:ext cx="502920" cy="117043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4"/>
          <p:cNvSpPr/>
          <p:nvPr/>
        </p:nvSpPr>
        <p:spPr>
          <a:xfrm>
            <a:off x="347472" y="1188720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14"/>
          <p:cNvSpPr/>
          <p:nvPr/>
        </p:nvSpPr>
        <p:spPr>
          <a:xfrm>
            <a:off x="914400" y="960120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Gas dominiert: 56 % heizen mit Gas – bei Mieter*innen sogar 50 % fast ausschließlich mit Gas oder Öl. Wärmepumpen nur bei Eigentümer*innen.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4"/>
          <p:cNvSpPr/>
          <p:nvPr/>
        </p:nvSpPr>
        <p:spPr>
          <a:xfrm>
            <a:off x="4736592" y="868680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4"/>
          <p:cNvSpPr/>
          <p:nvPr/>
        </p:nvSpPr>
        <p:spPr>
          <a:xfrm>
            <a:off x="4736592" y="868680"/>
            <a:ext cx="502920" cy="117043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14"/>
          <p:cNvSpPr/>
          <p:nvPr/>
        </p:nvSpPr>
        <p:spPr>
          <a:xfrm>
            <a:off x="4736592" y="1188720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4"/>
          <p:cNvSpPr/>
          <p:nvPr/>
        </p:nvSpPr>
        <p:spPr>
          <a:xfrm>
            <a:off x="5303520" y="960120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Sanierungspotenzial: 53 % der Gebäude stammen aus der Zeit vor 1975 – energetische Modernisierung dringend empfehlenswert.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4"/>
          <p:cNvSpPr/>
          <p:nvPr/>
        </p:nvSpPr>
        <p:spPr>
          <a:xfrm>
            <a:off x="347472" y="2167128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Google Shape;659;p14"/>
          <p:cNvSpPr/>
          <p:nvPr/>
        </p:nvSpPr>
        <p:spPr>
          <a:xfrm>
            <a:off x="347472" y="2167128"/>
            <a:ext cx="502920" cy="117043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14"/>
          <p:cNvSpPr/>
          <p:nvPr/>
        </p:nvSpPr>
        <p:spPr>
          <a:xfrm>
            <a:off x="347472" y="2487168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14"/>
          <p:cNvSpPr/>
          <p:nvPr/>
        </p:nvSpPr>
        <p:spPr>
          <a:xfrm>
            <a:off x="914400" y="2258568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Ausbaubereitschaft: 25 % der Eigentümer*innen planen PV, 13 % eine Wärmepumpe. 9 Anlagen bereits vorhanden (7 mit Speicher).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14"/>
          <p:cNvSpPr/>
          <p:nvPr/>
        </p:nvSpPr>
        <p:spPr>
          <a:xfrm>
            <a:off x="4736592" y="2167128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14"/>
          <p:cNvSpPr/>
          <p:nvPr/>
        </p:nvSpPr>
        <p:spPr>
          <a:xfrm>
            <a:off x="4736592" y="2167128"/>
            <a:ext cx="502920" cy="117043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14"/>
          <p:cNvSpPr/>
          <p:nvPr/>
        </p:nvSpPr>
        <p:spPr>
          <a:xfrm>
            <a:off x="4736592" y="2487168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14"/>
          <p:cNvSpPr/>
          <p:nvPr/>
        </p:nvSpPr>
        <p:spPr>
          <a:xfrm>
            <a:off x="5303520" y="2258568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Lücke bei Mieter*innen: Keine Ladestationen, keine Wärmepumpen – Handeln muss über Vermieter*innen angestoßen werden.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14"/>
          <p:cNvSpPr/>
          <p:nvPr/>
        </p:nvSpPr>
        <p:spPr>
          <a:xfrm>
            <a:off x="347472" y="3465576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14"/>
          <p:cNvSpPr/>
          <p:nvPr/>
        </p:nvSpPr>
        <p:spPr>
          <a:xfrm>
            <a:off x="347472" y="3465576"/>
            <a:ext cx="502920" cy="117043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14"/>
          <p:cNvSpPr/>
          <p:nvPr/>
        </p:nvSpPr>
        <p:spPr>
          <a:xfrm>
            <a:off x="347472" y="3785616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4"/>
          <p:cNvSpPr/>
          <p:nvPr/>
        </p:nvSpPr>
        <p:spPr>
          <a:xfrm>
            <a:off x="914400" y="3557016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Gemeinschaftswille: 70 % offen für Energieprojekte (Ja + Vielleicht). Bürgerwindpark/PV erhält stärkste Unterstützung (27 Ja).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14"/>
          <p:cNvSpPr/>
          <p:nvPr/>
        </p:nvSpPr>
        <p:spPr>
          <a:xfrm>
            <a:off x="4736592" y="3465576"/>
            <a:ext cx="4160520" cy="1170432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263D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14"/>
          <p:cNvSpPr/>
          <p:nvPr/>
        </p:nvSpPr>
        <p:spPr>
          <a:xfrm>
            <a:off x="4736592" y="3465576"/>
            <a:ext cx="502920" cy="117043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14"/>
          <p:cNvSpPr/>
          <p:nvPr/>
        </p:nvSpPr>
        <p:spPr>
          <a:xfrm>
            <a:off x="4736592" y="3785616"/>
            <a:ext cx="502920" cy="530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14"/>
          <p:cNvSpPr/>
          <p:nvPr/>
        </p:nvSpPr>
        <p:spPr>
          <a:xfrm>
            <a:off x="5303520" y="3557016"/>
            <a:ext cx="3520440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Informationsbedarf: 9 % kennen bidir. Laden nicht, Freitexte zeigen Wunsch nach Beratung zu Förderung und Gebäudesanierung.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5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Was kannst du jetzt tun?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15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Ideen und Handlungsmöglichkeiten je nach deiner Situation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15"/>
          <p:cNvSpPr/>
          <p:nvPr/>
        </p:nvSpPr>
        <p:spPr>
          <a:xfrm>
            <a:off x="457200" y="1115568"/>
            <a:ext cx="4114800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15"/>
          <p:cNvSpPr/>
          <p:nvPr/>
        </p:nvSpPr>
        <p:spPr>
          <a:xfrm>
            <a:off x="457200" y="1115568"/>
            <a:ext cx="41148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Als Eigentümer*in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15"/>
          <p:cNvSpPr/>
          <p:nvPr/>
        </p:nvSpPr>
        <p:spPr>
          <a:xfrm>
            <a:off x="4754880" y="1115568"/>
            <a:ext cx="3931920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15"/>
          <p:cNvSpPr/>
          <p:nvPr/>
        </p:nvSpPr>
        <p:spPr>
          <a:xfrm>
            <a:off x="4754880" y="1115568"/>
            <a:ext cx="393192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Als Mieter*in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p15"/>
          <p:cNvSpPr/>
          <p:nvPr/>
        </p:nvSpPr>
        <p:spPr>
          <a:xfrm>
            <a:off x="457200" y="1536192"/>
            <a:ext cx="4114800" cy="676656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15"/>
          <p:cNvSpPr/>
          <p:nvPr/>
        </p:nvSpPr>
        <p:spPr>
          <a:xfrm>
            <a:off x="457200" y="1536192"/>
            <a:ext cx="384048" cy="67665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p15"/>
          <p:cNvSpPr/>
          <p:nvPr/>
        </p:nvSpPr>
        <p:spPr>
          <a:xfrm>
            <a:off x="457200" y="1536192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15"/>
          <p:cNvSpPr/>
          <p:nvPr/>
        </p:nvSpPr>
        <p:spPr>
          <a:xfrm>
            <a:off x="896112" y="1591056"/>
            <a:ext cx="356616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Heizung ersetzen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15"/>
          <p:cNvSpPr/>
          <p:nvPr/>
        </p:nvSpPr>
        <p:spPr>
          <a:xfrm>
            <a:off x="896112" y="1828800"/>
            <a:ext cx="356616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Wärmepumpe statt Gas oder Öl – bis zu 70 % KfW-Förderung (KfW 458). Antrag VOR Auftragsvergabe.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15"/>
          <p:cNvSpPr/>
          <p:nvPr/>
        </p:nvSpPr>
        <p:spPr>
          <a:xfrm>
            <a:off x="457200" y="2286000"/>
            <a:ext cx="4114800" cy="676656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15"/>
          <p:cNvSpPr/>
          <p:nvPr/>
        </p:nvSpPr>
        <p:spPr>
          <a:xfrm>
            <a:off x="457200" y="2286000"/>
            <a:ext cx="384048" cy="67665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15"/>
          <p:cNvSpPr/>
          <p:nvPr/>
        </p:nvSpPr>
        <p:spPr>
          <a:xfrm>
            <a:off x="457200" y="2286000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15"/>
          <p:cNvSpPr/>
          <p:nvPr/>
        </p:nvSpPr>
        <p:spPr>
          <a:xfrm>
            <a:off x="896112" y="2340864"/>
            <a:ext cx="356616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Photovoltaik installieren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15"/>
          <p:cNvSpPr/>
          <p:nvPr/>
        </p:nvSpPr>
        <p:spPr>
          <a:xfrm>
            <a:off x="896112" y="2578608"/>
            <a:ext cx="356616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Eigenstrom erzeugen, Stromkosten senken. Amortisation ca. 10–12 Jahre.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15"/>
          <p:cNvSpPr/>
          <p:nvPr/>
        </p:nvSpPr>
        <p:spPr>
          <a:xfrm>
            <a:off x="457200" y="3035808"/>
            <a:ext cx="4114800" cy="676656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5"/>
          <p:cNvSpPr/>
          <p:nvPr/>
        </p:nvSpPr>
        <p:spPr>
          <a:xfrm>
            <a:off x="457200" y="3035808"/>
            <a:ext cx="384048" cy="67665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5"/>
          <p:cNvSpPr/>
          <p:nvPr/>
        </p:nvSpPr>
        <p:spPr>
          <a:xfrm>
            <a:off x="457200" y="3035808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15"/>
          <p:cNvSpPr/>
          <p:nvPr/>
        </p:nvSpPr>
        <p:spPr>
          <a:xfrm>
            <a:off x="896112" y="3090672"/>
            <a:ext cx="356616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Gebäude dämmen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15"/>
          <p:cNvSpPr/>
          <p:nvPr/>
        </p:nvSpPr>
        <p:spPr>
          <a:xfrm>
            <a:off x="896112" y="3328416"/>
            <a:ext cx="356616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Dach, Fassade, Keller: senkt Heizenergie und steigert Immobilienwert.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15"/>
          <p:cNvSpPr/>
          <p:nvPr/>
        </p:nvSpPr>
        <p:spPr>
          <a:xfrm>
            <a:off x="457200" y="3785616"/>
            <a:ext cx="4114800" cy="676656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15"/>
          <p:cNvSpPr/>
          <p:nvPr/>
        </p:nvSpPr>
        <p:spPr>
          <a:xfrm>
            <a:off x="457200" y="3785616"/>
            <a:ext cx="384048" cy="67665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5"/>
          <p:cNvSpPr/>
          <p:nvPr/>
        </p:nvSpPr>
        <p:spPr>
          <a:xfrm>
            <a:off x="457200" y="3785616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15"/>
          <p:cNvSpPr/>
          <p:nvPr/>
        </p:nvSpPr>
        <p:spPr>
          <a:xfrm>
            <a:off x="896112" y="3840480"/>
            <a:ext cx="356616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Sanierungsfahrplan (iSFP)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15"/>
          <p:cNvSpPr/>
          <p:nvPr/>
        </p:nvSpPr>
        <p:spPr>
          <a:xfrm>
            <a:off x="896112" y="4078224"/>
            <a:ext cx="356616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Kostenloser Fahrplan durch Energieberatung – zeigt sinnvolle Reihenfolge der Maßnahmen.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15"/>
          <p:cNvSpPr/>
          <p:nvPr/>
        </p:nvSpPr>
        <p:spPr>
          <a:xfrm>
            <a:off x="4754880" y="1536192"/>
            <a:ext cx="3931920" cy="676656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15"/>
          <p:cNvSpPr/>
          <p:nvPr/>
        </p:nvSpPr>
        <p:spPr>
          <a:xfrm>
            <a:off x="4754880" y="1536192"/>
            <a:ext cx="384048" cy="676656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15"/>
          <p:cNvSpPr/>
          <p:nvPr/>
        </p:nvSpPr>
        <p:spPr>
          <a:xfrm>
            <a:off x="4754880" y="1536192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15"/>
          <p:cNvSpPr/>
          <p:nvPr/>
        </p:nvSpPr>
        <p:spPr>
          <a:xfrm>
            <a:off x="5193792" y="1591056"/>
            <a:ext cx="33832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Balkonkraftwerk aufstellen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15"/>
          <p:cNvSpPr/>
          <p:nvPr/>
        </p:nvSpPr>
        <p:spPr>
          <a:xfrm>
            <a:off x="5193792" y="1828800"/>
            <a:ext cx="338328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Mini-PV für den Balkon – genehmigungsfrei bis 800 W.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15"/>
          <p:cNvSpPr/>
          <p:nvPr/>
        </p:nvSpPr>
        <p:spPr>
          <a:xfrm>
            <a:off x="4754880" y="2286000"/>
            <a:ext cx="3931920" cy="676656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15"/>
          <p:cNvSpPr/>
          <p:nvPr/>
        </p:nvSpPr>
        <p:spPr>
          <a:xfrm>
            <a:off x="4754880" y="2286000"/>
            <a:ext cx="384048" cy="676656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15"/>
          <p:cNvSpPr/>
          <p:nvPr/>
        </p:nvSpPr>
        <p:spPr>
          <a:xfrm>
            <a:off x="4754880" y="2286000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15"/>
          <p:cNvSpPr/>
          <p:nvPr/>
        </p:nvSpPr>
        <p:spPr>
          <a:xfrm>
            <a:off x="5193792" y="2340864"/>
            <a:ext cx="33832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Vermieter*in ansprechen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15"/>
          <p:cNvSpPr/>
          <p:nvPr/>
        </p:nvSpPr>
        <p:spPr>
          <a:xfrm>
            <a:off x="5193792" y="2578608"/>
            <a:ext cx="338328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Aktiv um Sanierung bitten – Vermieter*innen können Fördergelder beantragen.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15"/>
          <p:cNvSpPr/>
          <p:nvPr/>
        </p:nvSpPr>
        <p:spPr>
          <a:xfrm>
            <a:off x="4754880" y="3035808"/>
            <a:ext cx="3931920" cy="676656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15"/>
          <p:cNvSpPr/>
          <p:nvPr/>
        </p:nvSpPr>
        <p:spPr>
          <a:xfrm>
            <a:off x="4754880" y="3035808"/>
            <a:ext cx="384048" cy="676656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15"/>
          <p:cNvSpPr/>
          <p:nvPr/>
        </p:nvSpPr>
        <p:spPr>
          <a:xfrm>
            <a:off x="4754880" y="3035808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15"/>
          <p:cNvSpPr/>
          <p:nvPr/>
        </p:nvSpPr>
        <p:spPr>
          <a:xfrm>
            <a:off x="5193792" y="3090672"/>
            <a:ext cx="33832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Ladestation beantragen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15"/>
          <p:cNvSpPr/>
          <p:nvPr/>
        </p:nvSpPr>
        <p:spPr>
          <a:xfrm>
            <a:off x="5193792" y="3328416"/>
            <a:ext cx="338328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Gesetzliches Recht auf Wallbox (§ 554 BGB).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15"/>
          <p:cNvSpPr/>
          <p:nvPr/>
        </p:nvSpPr>
        <p:spPr>
          <a:xfrm>
            <a:off x="4754880" y="3785616"/>
            <a:ext cx="3931920" cy="676656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15"/>
          <p:cNvSpPr/>
          <p:nvPr/>
        </p:nvSpPr>
        <p:spPr>
          <a:xfrm>
            <a:off x="4754880" y="3785616"/>
            <a:ext cx="384048" cy="676656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15"/>
          <p:cNvSpPr/>
          <p:nvPr/>
        </p:nvSpPr>
        <p:spPr>
          <a:xfrm>
            <a:off x="4754880" y="3785616"/>
            <a:ext cx="384048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5"/>
          <p:cNvSpPr/>
          <p:nvPr/>
        </p:nvSpPr>
        <p:spPr>
          <a:xfrm>
            <a:off x="5193792" y="3840480"/>
            <a:ext cx="33832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Strom cleverer nutzen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15"/>
          <p:cNvSpPr/>
          <p:nvPr/>
        </p:nvSpPr>
        <p:spPr>
          <a:xfrm>
            <a:off x="5193792" y="4078224"/>
            <a:ext cx="338328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00"/>
              <a:buFont typeface="Calibri"/>
              <a:buNone/>
            </a:pPr>
            <a:r>
              <a:rPr lang="en-US" sz="900" dirty="0" err="1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Tarifcheck</a:t>
            </a:r>
            <a:r>
              <a:rPr lang="en-US" sz="90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90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Energiespartipps</a:t>
            </a:r>
            <a:r>
              <a:rPr lang="en-US" sz="90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, Smart-Home: </a:t>
            </a:r>
            <a:r>
              <a:rPr lang="en-US" sz="90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senkt</a:t>
            </a:r>
            <a:r>
              <a:rPr lang="en-US" sz="90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sofort</a:t>
            </a:r>
            <a:r>
              <a:rPr lang="en-US" sz="90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die </a:t>
            </a:r>
            <a:r>
              <a:rPr lang="en-US" sz="90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Nebenkosten</a:t>
            </a:r>
            <a:r>
              <a:rPr lang="en-US" sz="90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16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Verfügbare Förderprogramme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p16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Finanzielle Unterstützung für deine Maßnahmen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16"/>
          <p:cNvSpPr/>
          <p:nvPr/>
        </p:nvSpPr>
        <p:spPr>
          <a:xfrm>
            <a:off x="457200" y="1115568"/>
            <a:ext cx="2743200" cy="1664208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p16"/>
          <p:cNvSpPr/>
          <p:nvPr/>
        </p:nvSpPr>
        <p:spPr>
          <a:xfrm>
            <a:off x="457200" y="1115568"/>
            <a:ext cx="2743200" cy="640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p16"/>
          <p:cNvSpPr/>
          <p:nvPr/>
        </p:nvSpPr>
        <p:spPr>
          <a:xfrm>
            <a:off x="2103120" y="1207008"/>
            <a:ext cx="1051560" cy="24688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16"/>
          <p:cNvSpPr/>
          <p:nvPr/>
        </p:nvSpPr>
        <p:spPr>
          <a:xfrm>
            <a:off x="2103120" y="1207008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Eigentümer*innen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16"/>
          <p:cNvSpPr/>
          <p:nvPr/>
        </p:nvSpPr>
        <p:spPr>
          <a:xfrm>
            <a:off x="566928" y="1252728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KfW 458 – Heizungstausch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16"/>
          <p:cNvSpPr/>
          <p:nvPr/>
        </p:nvSpPr>
        <p:spPr>
          <a:xfrm>
            <a:off x="566928" y="1645920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bis zu 70 %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16"/>
          <p:cNvSpPr/>
          <p:nvPr/>
        </p:nvSpPr>
        <p:spPr>
          <a:xfrm>
            <a:off x="566928" y="1975104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Zuschuss für Wärmepumpe, Pellet- oder Solarthermieanlage. Antrag VOR Auftragsvergabe stellen.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16"/>
          <p:cNvSpPr/>
          <p:nvPr/>
        </p:nvSpPr>
        <p:spPr>
          <a:xfrm>
            <a:off x="3355848" y="1115568"/>
            <a:ext cx="2743200" cy="1664208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p16"/>
          <p:cNvSpPr/>
          <p:nvPr/>
        </p:nvSpPr>
        <p:spPr>
          <a:xfrm>
            <a:off x="3355848" y="1115568"/>
            <a:ext cx="2743200" cy="640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p16"/>
          <p:cNvSpPr/>
          <p:nvPr/>
        </p:nvSpPr>
        <p:spPr>
          <a:xfrm>
            <a:off x="5001768" y="1207008"/>
            <a:ext cx="1051560" cy="24688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16"/>
          <p:cNvSpPr/>
          <p:nvPr/>
        </p:nvSpPr>
        <p:spPr>
          <a:xfrm>
            <a:off x="5001768" y="1207008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Eigentümer*innen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p16"/>
          <p:cNvSpPr/>
          <p:nvPr/>
        </p:nvSpPr>
        <p:spPr>
          <a:xfrm>
            <a:off x="3465576" y="1252728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BAFA BEG EM – Gebäudehülle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4" name="Google Shape;744;p16"/>
          <p:cNvSpPr/>
          <p:nvPr/>
        </p:nvSpPr>
        <p:spPr>
          <a:xfrm>
            <a:off x="3465576" y="1645920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15–20 %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16"/>
          <p:cNvSpPr/>
          <p:nvPr/>
        </p:nvSpPr>
        <p:spPr>
          <a:xfrm>
            <a:off x="3465576" y="1975104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Zuschuss für Dämmung, Fenster, Lüftung. Kombination mit KfW 458 möglich.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16"/>
          <p:cNvSpPr/>
          <p:nvPr/>
        </p:nvSpPr>
        <p:spPr>
          <a:xfrm>
            <a:off x="6254496" y="1115568"/>
            <a:ext cx="2743200" cy="1664208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16"/>
          <p:cNvSpPr/>
          <p:nvPr/>
        </p:nvSpPr>
        <p:spPr>
          <a:xfrm>
            <a:off x="6254496" y="1115568"/>
            <a:ext cx="2743200" cy="640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16"/>
          <p:cNvSpPr/>
          <p:nvPr/>
        </p:nvSpPr>
        <p:spPr>
          <a:xfrm>
            <a:off x="7900416" y="1207008"/>
            <a:ext cx="1051560" cy="24688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16"/>
          <p:cNvSpPr/>
          <p:nvPr/>
        </p:nvSpPr>
        <p:spPr>
          <a:xfrm>
            <a:off x="7900416" y="1207008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Eigentümer*innen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16"/>
          <p:cNvSpPr/>
          <p:nvPr/>
        </p:nvSpPr>
        <p:spPr>
          <a:xfrm>
            <a:off x="6364224" y="1252728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KfW 270 – Erneuerbare Energien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16"/>
          <p:cNvSpPr/>
          <p:nvPr/>
        </p:nvSpPr>
        <p:spPr>
          <a:xfrm>
            <a:off x="6364224" y="1645920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Günstiger Kredit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16"/>
          <p:cNvSpPr/>
          <p:nvPr/>
        </p:nvSpPr>
        <p:spPr>
          <a:xfrm>
            <a:off x="6364224" y="1975104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Zinsgünstiger Kredit für PV-Anlage und Batteriespeicher. Kombinierbar mit Zuschüssen.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16"/>
          <p:cNvSpPr/>
          <p:nvPr/>
        </p:nvSpPr>
        <p:spPr>
          <a:xfrm>
            <a:off x="457200" y="2916936"/>
            <a:ext cx="2743200" cy="1664208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16"/>
          <p:cNvSpPr/>
          <p:nvPr/>
        </p:nvSpPr>
        <p:spPr>
          <a:xfrm>
            <a:off x="457200" y="2916936"/>
            <a:ext cx="2743200" cy="640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p16"/>
          <p:cNvSpPr/>
          <p:nvPr/>
        </p:nvSpPr>
        <p:spPr>
          <a:xfrm>
            <a:off x="2103120" y="3008376"/>
            <a:ext cx="1051560" cy="24688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16"/>
          <p:cNvSpPr/>
          <p:nvPr/>
        </p:nvSpPr>
        <p:spPr>
          <a:xfrm>
            <a:off x="2103120" y="3008376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Eigentümer*innen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6"/>
          <p:cNvSpPr/>
          <p:nvPr/>
        </p:nvSpPr>
        <p:spPr>
          <a:xfrm>
            <a:off x="566928" y="3054096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KfW 358/359 – Ergänzungskredit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6"/>
          <p:cNvSpPr/>
          <p:nvPr/>
        </p:nvSpPr>
        <p:spPr>
          <a:xfrm>
            <a:off x="566928" y="3447288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ab 0,01 % Zins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6"/>
          <p:cNvSpPr/>
          <p:nvPr/>
        </p:nvSpPr>
        <p:spPr>
          <a:xfrm>
            <a:off x="566928" y="3776472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Zinsgünstige Finanzierung des Eigenanteils nach bewilligter KfW/BAFA-Förderung.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16"/>
          <p:cNvSpPr/>
          <p:nvPr/>
        </p:nvSpPr>
        <p:spPr>
          <a:xfrm>
            <a:off x="3355848" y="2916936"/>
            <a:ext cx="2743200" cy="166420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6"/>
          <p:cNvSpPr/>
          <p:nvPr/>
        </p:nvSpPr>
        <p:spPr>
          <a:xfrm>
            <a:off x="3355848" y="2916936"/>
            <a:ext cx="2743200" cy="640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16"/>
          <p:cNvSpPr/>
          <p:nvPr/>
        </p:nvSpPr>
        <p:spPr>
          <a:xfrm>
            <a:off x="5001768" y="3008376"/>
            <a:ext cx="1051560" cy="24688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16"/>
          <p:cNvSpPr/>
          <p:nvPr/>
        </p:nvSpPr>
        <p:spPr>
          <a:xfrm>
            <a:off x="5001768" y="3008376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Alle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4" name="Google Shape;764;p16"/>
          <p:cNvSpPr/>
          <p:nvPr/>
        </p:nvSpPr>
        <p:spPr>
          <a:xfrm>
            <a:off x="3465576" y="3054096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Energieberatung Schleswig-Holstein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6"/>
          <p:cNvSpPr/>
          <p:nvPr/>
        </p:nvSpPr>
        <p:spPr>
          <a:xfrm>
            <a:off x="3465576" y="3447288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10 % Eigenanteil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16"/>
          <p:cNvSpPr/>
          <p:nvPr/>
        </p:nvSpPr>
        <p:spPr>
          <a:xfrm>
            <a:off x="3465576" y="3776472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Gefördertes Beratungsangebot (z. B. Verbraucherzentrale SH) mit persönlichem Sanierungsfahrplan.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16"/>
          <p:cNvSpPr/>
          <p:nvPr/>
        </p:nvSpPr>
        <p:spPr>
          <a:xfrm>
            <a:off x="6254496" y="2916936"/>
            <a:ext cx="2743200" cy="166420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16"/>
          <p:cNvSpPr/>
          <p:nvPr/>
        </p:nvSpPr>
        <p:spPr>
          <a:xfrm>
            <a:off x="6254496" y="2916936"/>
            <a:ext cx="2743200" cy="640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16"/>
          <p:cNvSpPr/>
          <p:nvPr/>
        </p:nvSpPr>
        <p:spPr>
          <a:xfrm>
            <a:off x="7900416" y="3008376"/>
            <a:ext cx="1051560" cy="24688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16"/>
          <p:cNvSpPr/>
          <p:nvPr/>
        </p:nvSpPr>
        <p:spPr>
          <a:xfrm>
            <a:off x="7900416" y="3008376"/>
            <a:ext cx="105156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50"/>
              <a:buFont typeface="Calibri"/>
              <a:buNone/>
            </a:pPr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Gemeinde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6"/>
          <p:cNvSpPr/>
          <p:nvPr/>
        </p:nvSpPr>
        <p:spPr>
          <a:xfrm>
            <a:off x="6364224" y="3054096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Bürgerenergie.SH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6"/>
          <p:cNvSpPr/>
          <p:nvPr/>
        </p:nvSpPr>
        <p:spPr>
          <a:xfrm>
            <a:off x="6364224" y="3447288"/>
            <a:ext cx="2523744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bis 200.000 EUR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3" name="Google Shape;773;p16"/>
          <p:cNvSpPr/>
          <p:nvPr/>
        </p:nvSpPr>
        <p:spPr>
          <a:xfrm>
            <a:off x="6364224" y="3776472"/>
            <a:ext cx="2523744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Landesfonds für gemeinschaftliche Energieprojekte in der Planungs- und Startphase.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4" name="Google Shape;774;p16"/>
          <p:cNvSpPr/>
          <p:nvPr/>
        </p:nvSpPr>
        <p:spPr>
          <a:xfrm>
            <a:off x="457200" y="481888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Antrag immer VOR Maßnahmenbeginn stellen  |  kfw.de  |  bafa.de  |  ib-sh.de  |  verbraucherzentrale.sh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17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Nächste Schritte in Sirksfelde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17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Kommunale Wärmeplanung – was passiert als Nächstes?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17"/>
          <p:cNvSpPr/>
          <p:nvPr/>
        </p:nvSpPr>
        <p:spPr>
          <a:xfrm>
            <a:off x="457200" y="1115568"/>
            <a:ext cx="4046220" cy="1481328"/>
          </a:xfrm>
          <a:prstGeom prst="rect">
            <a:avLst/>
          </a:prstGeom>
          <a:solidFill>
            <a:srgbClr val="F5FAF3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17"/>
          <p:cNvSpPr/>
          <p:nvPr/>
        </p:nvSpPr>
        <p:spPr>
          <a:xfrm>
            <a:off x="457200" y="1115568"/>
            <a:ext cx="502920" cy="148132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4" name="Google Shape;784;p17"/>
          <p:cNvSpPr/>
          <p:nvPr/>
        </p:nvSpPr>
        <p:spPr>
          <a:xfrm>
            <a:off x="457200" y="1655064"/>
            <a:ext cx="50292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Google Shape;785;p17"/>
          <p:cNvSpPr/>
          <p:nvPr/>
        </p:nvSpPr>
        <p:spPr>
          <a:xfrm>
            <a:off x="1024128" y="1252728"/>
            <a:ext cx="338785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Kommunale Wärmeplanung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17"/>
          <p:cNvSpPr/>
          <p:nvPr/>
        </p:nvSpPr>
        <p:spPr>
          <a:xfrm>
            <a:off x="1024128" y="1591056"/>
            <a:ext cx="338785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Diese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Befragung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kann</a:t>
            </a:r>
            <a:r>
              <a:rPr lang="en-US" sz="950" dirty="0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die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Wärmeplanung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Amtes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Sandesneben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für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Sirksfelde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unterstützen</a:t>
            </a:r>
            <a:r>
              <a:rPr lang="en-US" sz="950" dirty="0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950" dirty="0" smtClean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auf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dem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Weg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zur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klimaneutralen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Wärmeversorgung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50" dirty="0" err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bis</a:t>
            </a:r>
            <a:r>
              <a:rPr lang="en-US" sz="950" dirty="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 2045.</a:t>
            </a:r>
            <a:endParaRPr sz="9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17"/>
          <p:cNvSpPr/>
          <p:nvPr/>
        </p:nvSpPr>
        <p:spPr>
          <a:xfrm>
            <a:off x="4640580" y="1115568"/>
            <a:ext cx="4046220" cy="1481328"/>
          </a:xfrm>
          <a:prstGeom prst="rect">
            <a:avLst/>
          </a:prstGeom>
          <a:solidFill>
            <a:srgbClr val="F5FAF3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17"/>
          <p:cNvSpPr/>
          <p:nvPr/>
        </p:nvSpPr>
        <p:spPr>
          <a:xfrm>
            <a:off x="4640580" y="1115568"/>
            <a:ext cx="502920" cy="148132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17"/>
          <p:cNvSpPr/>
          <p:nvPr/>
        </p:nvSpPr>
        <p:spPr>
          <a:xfrm>
            <a:off x="4640580" y="1655064"/>
            <a:ext cx="50292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17"/>
          <p:cNvSpPr/>
          <p:nvPr/>
        </p:nvSpPr>
        <p:spPr>
          <a:xfrm>
            <a:off x="5207508" y="1252728"/>
            <a:ext cx="338785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Investitionen in Energieprojekte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1" name="Google Shape;791;p17"/>
          <p:cNvSpPr/>
          <p:nvPr/>
        </p:nvSpPr>
        <p:spPr>
          <a:xfrm>
            <a:off x="5207508" y="1591056"/>
            <a:ext cx="338785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Teile des gemeindlichen Investitionsvermögens könnten für lokale Energieprojekte eingesetzt werden, z. B. neue PV-Anlagen oder Ladeinfrastruktur.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17"/>
          <p:cNvSpPr/>
          <p:nvPr/>
        </p:nvSpPr>
        <p:spPr>
          <a:xfrm>
            <a:off x="457200" y="2761488"/>
            <a:ext cx="4046220" cy="1481328"/>
          </a:xfrm>
          <a:prstGeom prst="rect">
            <a:avLst/>
          </a:prstGeom>
          <a:solidFill>
            <a:srgbClr val="F5FAF3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17"/>
          <p:cNvSpPr/>
          <p:nvPr/>
        </p:nvSpPr>
        <p:spPr>
          <a:xfrm>
            <a:off x="457200" y="2761488"/>
            <a:ext cx="502920" cy="148132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17"/>
          <p:cNvSpPr/>
          <p:nvPr/>
        </p:nvSpPr>
        <p:spPr>
          <a:xfrm>
            <a:off x="457200" y="3300984"/>
            <a:ext cx="50292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17"/>
          <p:cNvSpPr/>
          <p:nvPr/>
        </p:nvSpPr>
        <p:spPr>
          <a:xfrm>
            <a:off x="1024128" y="2898648"/>
            <a:ext cx="338785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Arbeitsgruppe Energie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7"/>
          <p:cNvSpPr/>
          <p:nvPr/>
        </p:nvSpPr>
        <p:spPr>
          <a:xfrm>
            <a:off x="1024128" y="3236976"/>
            <a:ext cx="338785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Die Arbeitsgruppe Energie lässt sich zu konkreten nächsten Schritten beraten und entwickelt Projekte für die Gemeinde. Auch euer Wissen und eure Ideen sind gefragt.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17"/>
          <p:cNvSpPr/>
          <p:nvPr/>
        </p:nvSpPr>
        <p:spPr>
          <a:xfrm>
            <a:off x="4640580" y="2761488"/>
            <a:ext cx="4046220" cy="1481328"/>
          </a:xfrm>
          <a:prstGeom prst="rect">
            <a:avLst/>
          </a:prstGeom>
          <a:solidFill>
            <a:srgbClr val="F5FAF3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17"/>
          <p:cNvSpPr/>
          <p:nvPr/>
        </p:nvSpPr>
        <p:spPr>
          <a:xfrm>
            <a:off x="4640580" y="2761488"/>
            <a:ext cx="502920" cy="148132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17"/>
          <p:cNvSpPr/>
          <p:nvPr/>
        </p:nvSpPr>
        <p:spPr>
          <a:xfrm>
            <a:off x="4640580" y="3300984"/>
            <a:ext cx="50292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0" name="Google Shape;800;p17"/>
          <p:cNvSpPr/>
          <p:nvPr/>
        </p:nvSpPr>
        <p:spPr>
          <a:xfrm>
            <a:off x="5207508" y="2898648"/>
            <a:ext cx="338785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Mitmachen – Mitstreiter*innen willkommen!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1" name="Google Shape;801;p17"/>
          <p:cNvSpPr/>
          <p:nvPr/>
        </p:nvSpPr>
        <p:spPr>
          <a:xfrm>
            <a:off x="5207508" y="3236976"/>
            <a:ext cx="338785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Du möchtest die Energiezukunft deiner Gemeinde aktiv mitgestalten? Meld dich bei uns – wir freuen uns über jede Idee und Mitwirkung.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17"/>
          <p:cNvSpPr/>
          <p:nvPr/>
        </p:nvSpPr>
        <p:spPr>
          <a:xfrm>
            <a:off x="457200" y="4370832"/>
            <a:ext cx="8229600" cy="56692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17"/>
          <p:cNvSpPr/>
          <p:nvPr/>
        </p:nvSpPr>
        <p:spPr>
          <a:xfrm>
            <a:off x="457200" y="4370832"/>
            <a:ext cx="54864" cy="56692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17"/>
          <p:cNvSpPr/>
          <p:nvPr/>
        </p:nvSpPr>
        <p:spPr>
          <a:xfrm>
            <a:off x="585216" y="4407408"/>
            <a:ext cx="20116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800"/>
              <a:buFont typeface="Calibri"/>
              <a:buNone/>
            </a:pPr>
            <a:r>
              <a:rPr lang="en-US" sz="8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INFORMATIONSABEND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17"/>
          <p:cNvSpPr/>
          <p:nvPr/>
        </p:nvSpPr>
        <p:spPr>
          <a:xfrm>
            <a:off x="585216" y="4590288"/>
            <a:ext cx="7973568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Befragungsergebnisse &amp; nächste Schritte – private und gemeinschaftliche Energieprojekte in Sirksfelde. Datum und Ort folgen auf einer gesonderten Einladung.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2D1A"/>
        </a:solidFill>
        <a:effectLst/>
      </p:bgPr>
    </p:bg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8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2" name="Google Shape;812;p18"/>
          <p:cNvSpPr/>
          <p:nvPr/>
        </p:nvSpPr>
        <p:spPr>
          <a:xfrm>
            <a:off x="0" y="3246120"/>
            <a:ext cx="9144000" cy="1897380"/>
          </a:xfrm>
          <a:prstGeom prst="rect">
            <a:avLst/>
          </a:prstGeom>
          <a:solidFill>
            <a:srgbClr val="1D2D1A"/>
          </a:solidFill>
          <a:ln w="12700" cap="flat" cmpd="sng">
            <a:solidFill>
              <a:srgbClr val="1D2D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3" name="Google Shape;813;p18"/>
          <p:cNvSpPr/>
          <p:nvPr/>
        </p:nvSpPr>
        <p:spPr>
          <a:xfrm>
            <a:off x="347472" y="274320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Danke für deine Teilnahme!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18"/>
          <p:cNvSpPr/>
          <p:nvPr/>
        </p:nvSpPr>
        <p:spPr>
          <a:xfrm>
            <a:off x="347472" y="1005840"/>
            <a:ext cx="841248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ECC0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Deine Antworten sind die Grundlage für die kommunale Wärmeplanung in Sirksfelde.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18"/>
          <p:cNvSpPr/>
          <p:nvPr/>
        </p:nvSpPr>
        <p:spPr>
          <a:xfrm>
            <a:off x="347472" y="1600200"/>
            <a:ext cx="8412480" cy="3657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6" name="Google Shape;816;p18"/>
          <p:cNvSpPr/>
          <p:nvPr/>
        </p:nvSpPr>
        <p:spPr>
          <a:xfrm>
            <a:off x="347472" y="1828800"/>
            <a:ext cx="84124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ECC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C8ECC0"/>
                </a:solidFill>
                <a:latin typeface="Calibri"/>
                <a:ea typeface="Calibri"/>
                <a:cs typeface="Calibri"/>
                <a:sym typeface="Calibri"/>
              </a:rPr>
              <a:t>Vollständige Präsentation online: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Google Shape;817;p18"/>
          <p:cNvSpPr/>
          <p:nvPr/>
        </p:nvSpPr>
        <p:spPr>
          <a:xfrm>
            <a:off x="347472" y="2176272"/>
            <a:ext cx="841248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lang="en-US" sz="2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www.sirksfelde.de/gemeinde/energie-und-klima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8" name="Google Shape;818;p18"/>
          <p:cNvSpPr/>
          <p:nvPr/>
        </p:nvSpPr>
        <p:spPr>
          <a:xfrm>
            <a:off x="347472" y="2706624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Rubrik: Energie und Klima  ·  Gemeinde Sirksfelde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18"/>
          <p:cNvSpPr/>
          <p:nvPr/>
        </p:nvSpPr>
        <p:spPr>
          <a:xfrm>
            <a:off x="347472" y="3383280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000"/>
              <a:buFont typeface="Calibri"/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18"/>
          <p:cNvSpPr/>
          <p:nvPr/>
        </p:nvSpPr>
        <p:spPr>
          <a:xfrm>
            <a:off x="347472" y="4709160"/>
            <a:ext cx="84124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Gemeinde Sirksfelde  ·  Kommunale Wärmeplanung Schleswig-Holstein  ·  seit 2024  ·  Stand Frühjahr 2026</a:t>
            </a:r>
            <a:endParaRPr sz="900">
              <a:solidFill>
                <a:srgbClr val="8896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Von der Energiegruppe in Zusammenarbeit mit der Gemeindevertretung,</a:t>
            </a:r>
            <a:endParaRPr sz="900">
              <a:solidFill>
                <a:srgbClr val="8896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stellv. Bürgermeisterin Gerlinde Jenckel-Hecht</a:t>
            </a:r>
            <a:endParaRPr sz="900">
              <a:solidFill>
                <a:srgbClr val="8896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00"/>
              <a:buFont typeface="Calibri"/>
              <a:buNone/>
            </a:pPr>
            <a:endParaRPr sz="900">
              <a:solidFill>
                <a:srgbClr val="8896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1" name="Google Shape;821;p18" descr="imag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44000" y="72000"/>
            <a:ext cx="792000" cy="79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2" name="Google Shape;822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44000" y="3271500"/>
            <a:ext cx="144000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Wer hat teilgenommen?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Haushaltsstruktur – 70 von ca. 150 Haushalten haben teilgenommen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57200" y="1170432"/>
            <a:ext cx="1920240" cy="141732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457200" y="1243584"/>
            <a:ext cx="1920240" cy="73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3000"/>
              <a:buFont typeface="Calibri"/>
              <a:buNone/>
            </a:pPr>
            <a:r>
              <a:rPr lang="en-US" sz="30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70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457200" y="1964131"/>
            <a:ext cx="1920240" cy="53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von ca. 150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Haushalten (HH)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2514600" y="1170432"/>
            <a:ext cx="1920240" cy="141732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2514600" y="1243584"/>
            <a:ext cx="1920240" cy="73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3000"/>
              <a:buFont typeface="Calibri"/>
              <a:buNone/>
            </a:pPr>
            <a:r>
              <a:rPr lang="en-US" sz="30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52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2514600" y="1964131"/>
            <a:ext cx="1920240" cy="53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Eigentümer*innen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(74 %)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572000" y="1170432"/>
            <a:ext cx="1920240" cy="141732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4572000" y="1243584"/>
            <a:ext cx="1920240" cy="73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3000"/>
              <a:buFont typeface="Calibri"/>
              <a:buNone/>
            </a:pPr>
            <a:r>
              <a:rPr lang="en-US" sz="30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18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4572000" y="1964131"/>
            <a:ext cx="1920240" cy="53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Mieter*innen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(26 %)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6629400" y="1170432"/>
            <a:ext cx="1920240" cy="141732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6629400" y="1243584"/>
            <a:ext cx="1920240" cy="73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3000"/>
              <a:buFont typeface="Calibri"/>
              <a:buNone/>
            </a:pPr>
            <a:r>
              <a:rPr lang="en-US" sz="3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Ø 2,3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6629400" y="1964131"/>
            <a:ext cx="1920240" cy="53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Personen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pro Haushalt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457200" y="278892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Wohnfläche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3017520" y="3090672"/>
            <a:ext cx="5943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457200" y="3081528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&lt; 50 m²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3685032" y="3090672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4.3%  (3)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3017520" y="3383280"/>
            <a:ext cx="5943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3017520" y="3383280"/>
            <a:ext cx="95841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457200" y="3374136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50–70 m²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3685032" y="338328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12.9%  (9)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3017520" y="3675888"/>
            <a:ext cx="5943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3017520" y="3675888"/>
            <a:ext cx="562413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457200" y="3666744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100–200 m²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3685032" y="3675888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75.7%  (53)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3017520" y="3968496"/>
            <a:ext cx="5943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457200" y="3959352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&gt; 200 m²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3685032" y="3968496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5.7%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3017520" y="4261104"/>
            <a:ext cx="5943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457200" y="4251960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3685032" y="4261104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4846320" y="2788920"/>
            <a:ext cx="3840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Haushaltsgröße (Personen)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7406640" y="3090672"/>
            <a:ext cx="32004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7406640" y="3090672"/>
            <a:ext cx="146578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4846320" y="3081528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 Person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7799832" y="3090672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22.9%  (16)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7406640" y="3383280"/>
            <a:ext cx="32004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7406640" y="3383280"/>
            <a:ext cx="274594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4846320" y="3374136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 Personen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7799832" y="3383280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42.9%  (30)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7406640" y="3675888"/>
            <a:ext cx="32004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/>
          <p:nvPr/>
        </p:nvSpPr>
        <p:spPr>
          <a:xfrm>
            <a:off x="7406640" y="3675888"/>
            <a:ext cx="72969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4846320" y="3666744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3 Personen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7799832" y="3675888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11.4%  (8)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7406640" y="3968496"/>
            <a:ext cx="32004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7406640" y="3968496"/>
            <a:ext cx="128016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4846320" y="3959352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4 Personen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7799832" y="3968496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20%  (14)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7406640" y="4261104"/>
            <a:ext cx="32004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4846320" y="4251960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5+ Personen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7799832" y="4261104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2.9%  (2)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Rücklaufquote bemerkenswert hoch – Thema Energie trifft auf hohes Interesse in der Gemeinde.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Alter und Zustand der Gebäude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Baujahr und letzte Sanierung / Dämmmaßnahmen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45720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Baujahr des Hauses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3017520" y="1417320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3017520" y="1417320"/>
            <a:ext cx="95555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457200" y="1408176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vor 1900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3593592" y="1417320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3017520" y="1719072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3017520" y="1719072"/>
            <a:ext cx="479450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457200" y="1709928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1900–1950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3593592" y="1719072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28.6%  (20)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3017520" y="2020824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3017520" y="2020824"/>
            <a:ext cx="311810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457200" y="201168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1951–1975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3593592" y="2020824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18.6%  (13)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3017520" y="2322576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3017520" y="2322576"/>
            <a:ext cx="430835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457200" y="2313432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1976–2000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3593592" y="2322576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25.7%  (18)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3017520" y="2624328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3017520" y="2624328"/>
            <a:ext cx="119024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457200" y="2615184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2000–2010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3593592" y="2624328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3017520" y="2926080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3017520" y="2926080"/>
            <a:ext cx="95555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457200" y="2916936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2010–2020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3593592" y="2926080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3017520" y="3227832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3017520" y="3227832"/>
            <a:ext cx="119024" cy="23774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457200" y="3218688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nicht bekannt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3593592" y="3227832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3017520" y="3529584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457200" y="352044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3593592" y="3529584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466344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Letzte Sanierung / Dämmmaßnahmen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7223760" y="1417320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4663440" y="1408176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1900–1950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7799832" y="1417320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7223760" y="1719072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4663440" y="1709928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1951–1975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7799832" y="1719072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7223760" y="2020824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7223760" y="2020824"/>
            <a:ext cx="460675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4663440" y="201168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1976–2000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7799832" y="2020824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22.9%  (16)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7223760" y="2322576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7223760" y="2322576"/>
            <a:ext cx="142829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4663440" y="2313432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2000–2010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7799832" y="2322576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7223760" y="2624328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7223760" y="2624328"/>
            <a:ext cx="460675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4663440" y="2615184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2010–2020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7799832" y="2624328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22.9%  (16)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7223760" y="2926080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7223760" y="2926080"/>
            <a:ext cx="287670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663440" y="2916936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nach 2020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7799832" y="2926080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14.3%  (10)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7223760" y="3227832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7223760" y="3227832"/>
            <a:ext cx="315834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4663440" y="3218688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nicht bekannt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7799832" y="3227832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15.7%  (11)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7223760" y="3529584"/>
            <a:ext cx="502920" cy="23774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7223760" y="3529584"/>
            <a:ext cx="287670" cy="23774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4663440" y="352044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7799832" y="3529584"/>
            <a:ext cx="8229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14.3%  (10)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53 % der Gebäude stammen aus der Zeit vor 1975 – erhebliches energetisches Sanierungspotenzial.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Womit wird geheizt?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Aktuelle Heizungsart – alle 70 Haushalte (inkl. Kombinationen)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3017520" y="126187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3017520" y="1261872"/>
            <a:ext cx="4371670" cy="30175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457200" y="125272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Gas (allein)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7799832" y="126187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55.7%  (39)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3017520" y="167335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3017520" y="1673352"/>
            <a:ext cx="1122350" cy="30175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457200" y="166420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Holz (allein)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7799832" y="167335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14.3%  (10)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3017520" y="208483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3017520" y="2084832"/>
            <a:ext cx="784860" cy="30175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457200" y="207568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Öl (allein)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7799832" y="208483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10%  (7)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3017520" y="249631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3017520" y="2496312"/>
            <a:ext cx="557251" cy="30175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457200" y="248716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Wärmepumpe (allein)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7799832" y="249631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3017520" y="290779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3017520" y="2907792"/>
            <a:ext cx="447370" cy="30175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457200" y="289864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Pellets (allein)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7799832" y="290779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3017520" y="331927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/>
          <p:nvPr/>
        </p:nvSpPr>
        <p:spPr>
          <a:xfrm>
            <a:off x="3017520" y="3319272"/>
            <a:ext cx="227609" cy="30175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457200" y="331012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Gas und Holz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7799832" y="331927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2.9%  (2)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3017520" y="373075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/>
          <p:nvPr/>
        </p:nvSpPr>
        <p:spPr>
          <a:xfrm>
            <a:off x="3017520" y="3730752"/>
            <a:ext cx="109880" cy="301752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457200" y="372160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Hybrid Öl/Holz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7799832" y="373075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3017520" y="4142232"/>
            <a:ext cx="4709160" cy="301752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3017520" y="4142232"/>
            <a:ext cx="109880" cy="301752"/>
          </a:xfrm>
          <a:prstGeom prst="rect">
            <a:avLst/>
          </a:prstGeom>
          <a:solidFill>
            <a:srgbClr val="4A5568"/>
          </a:solidFill>
          <a:ln w="12700" cap="flat" cmpd="sng">
            <a:solidFill>
              <a:srgbClr val="4A55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"/>
          <p:cNvSpPr/>
          <p:nvPr/>
        </p:nvSpPr>
        <p:spPr>
          <a:xfrm>
            <a:off x="457200" y="4133088"/>
            <a:ext cx="2487168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Holz und Steinkohle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"/>
          <p:cNvSpPr/>
          <p:nvPr/>
        </p:nvSpPr>
        <p:spPr>
          <a:xfrm>
            <a:off x="7799832" y="4142232"/>
            <a:ext cx="82296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Gas dominiert mit 56 % – gefolgt von Holz (14 %) und Öl (10 %). Wärmepumpen erst bei 7 %.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Heizung: Mieter*innen vs. Eigentümer*innen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Vergleich der Heizungsarten – nur Hauptheizungsform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457200" y="1115568"/>
            <a:ext cx="3931920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457200" y="1115568"/>
            <a:ext cx="393192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Mieter*innen  (18 Haushalte)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4754880" y="1115568"/>
            <a:ext cx="3931920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4754880" y="1115568"/>
            <a:ext cx="393192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Eigentümer*innen  (52 Haushalte)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3017520" y="1536192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3017520" y="1536192"/>
            <a:ext cx="374073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457200" y="152704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Gas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3502152" y="153619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50%  (9)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3017520" y="1929384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3017520" y="1929384"/>
            <a:ext cx="166088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457200" y="1920240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Öl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3502152" y="1929384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22.2%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3017520" y="2322576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3017520" y="2322576"/>
            <a:ext cx="166088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/>
          <p:nvPr/>
        </p:nvSpPr>
        <p:spPr>
          <a:xfrm>
            <a:off x="457200" y="2313432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Holz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7"/>
          <p:cNvSpPr/>
          <p:nvPr/>
        </p:nvSpPr>
        <p:spPr>
          <a:xfrm>
            <a:off x="3502152" y="2322576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22.2%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7"/>
          <p:cNvSpPr/>
          <p:nvPr/>
        </p:nvSpPr>
        <p:spPr>
          <a:xfrm>
            <a:off x="3017520" y="2715768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457200" y="2706624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Sonstige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3502152" y="2715768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5.6%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>
            <a:off x="7315200" y="1536192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7"/>
          <p:cNvSpPr/>
          <p:nvPr/>
        </p:nvSpPr>
        <p:spPr>
          <a:xfrm>
            <a:off x="7315200" y="1536192"/>
            <a:ext cx="395707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7"/>
          <p:cNvSpPr/>
          <p:nvPr/>
        </p:nvSpPr>
        <p:spPr>
          <a:xfrm>
            <a:off x="4754880" y="152704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Gas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7"/>
          <p:cNvSpPr/>
          <p:nvPr/>
        </p:nvSpPr>
        <p:spPr>
          <a:xfrm>
            <a:off x="7799832" y="153619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57.7%  (30)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7"/>
          <p:cNvSpPr/>
          <p:nvPr/>
        </p:nvSpPr>
        <p:spPr>
          <a:xfrm>
            <a:off x="7315200" y="1929384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"/>
          <p:cNvSpPr/>
          <p:nvPr/>
        </p:nvSpPr>
        <p:spPr>
          <a:xfrm>
            <a:off x="7315200" y="1929384"/>
            <a:ext cx="78867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7"/>
          <p:cNvSpPr/>
          <p:nvPr/>
        </p:nvSpPr>
        <p:spPr>
          <a:xfrm>
            <a:off x="4754880" y="1920240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Holz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7"/>
          <p:cNvSpPr/>
          <p:nvPr/>
        </p:nvSpPr>
        <p:spPr>
          <a:xfrm>
            <a:off x="7799832" y="1929384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11.5%  (6)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7"/>
          <p:cNvSpPr/>
          <p:nvPr/>
        </p:nvSpPr>
        <p:spPr>
          <a:xfrm>
            <a:off x="7315200" y="2322576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7315200" y="2322576"/>
            <a:ext cx="65837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7"/>
          <p:cNvSpPr/>
          <p:nvPr/>
        </p:nvSpPr>
        <p:spPr>
          <a:xfrm>
            <a:off x="4754880" y="2313432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Wärmepumpe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7"/>
          <p:cNvSpPr/>
          <p:nvPr/>
        </p:nvSpPr>
        <p:spPr>
          <a:xfrm>
            <a:off x="7799832" y="2322576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9.6%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7"/>
          <p:cNvSpPr/>
          <p:nvPr/>
        </p:nvSpPr>
        <p:spPr>
          <a:xfrm>
            <a:off x="7315200" y="2715768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7"/>
          <p:cNvSpPr/>
          <p:nvPr/>
        </p:nvSpPr>
        <p:spPr>
          <a:xfrm>
            <a:off x="7315200" y="2715768"/>
            <a:ext cx="52807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7"/>
          <p:cNvSpPr/>
          <p:nvPr/>
        </p:nvSpPr>
        <p:spPr>
          <a:xfrm>
            <a:off x="4754880" y="2706624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Pellets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7"/>
          <p:cNvSpPr/>
          <p:nvPr/>
        </p:nvSpPr>
        <p:spPr>
          <a:xfrm>
            <a:off x="7799832" y="2715768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7.7%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7"/>
          <p:cNvSpPr/>
          <p:nvPr/>
        </p:nvSpPr>
        <p:spPr>
          <a:xfrm>
            <a:off x="7315200" y="3108960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7"/>
          <p:cNvSpPr/>
          <p:nvPr/>
        </p:nvSpPr>
        <p:spPr>
          <a:xfrm>
            <a:off x="4754880" y="3099816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Öl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7"/>
          <p:cNvSpPr/>
          <p:nvPr/>
        </p:nvSpPr>
        <p:spPr>
          <a:xfrm>
            <a:off x="7799832" y="310896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5.8%  (3)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7"/>
          <p:cNvSpPr/>
          <p:nvPr/>
        </p:nvSpPr>
        <p:spPr>
          <a:xfrm>
            <a:off x="7315200" y="3502152"/>
            <a:ext cx="41148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7"/>
          <p:cNvSpPr/>
          <p:nvPr/>
        </p:nvSpPr>
        <p:spPr>
          <a:xfrm>
            <a:off x="7315200" y="3502152"/>
            <a:ext cx="52807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7"/>
          <p:cNvSpPr/>
          <p:nvPr/>
        </p:nvSpPr>
        <p:spPr>
          <a:xfrm>
            <a:off x="4754880" y="349300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Sonstige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7"/>
          <p:cNvSpPr/>
          <p:nvPr/>
        </p:nvSpPr>
        <p:spPr>
          <a:xfrm>
            <a:off x="7799832" y="350215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7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7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7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Wärmepumpen und Pellets: ausschließlich bei Eigentümer*innen. Mieter*innen heizen fast nur mit Gas oder Öl.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Photovoltaik und Solarthermie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Nur Eigentümer*innen befragt (52 Haushalte)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457200" y="1115568"/>
            <a:ext cx="420624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Photovoltaik vorhanden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8"/>
          <p:cNvSpPr/>
          <p:nvPr/>
        </p:nvSpPr>
        <p:spPr>
          <a:xfrm>
            <a:off x="457200" y="1444752"/>
            <a:ext cx="2011680" cy="86868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457200" y="1444752"/>
            <a:ext cx="2011680" cy="5486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/>
          <p:nvPr/>
        </p:nvSpPr>
        <p:spPr>
          <a:xfrm>
            <a:off x="457200" y="1490472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8"/>
          <p:cNvSpPr/>
          <p:nvPr/>
        </p:nvSpPr>
        <p:spPr>
          <a:xfrm>
            <a:off x="457200" y="1938528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Haushalte mit PV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(17 %)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8"/>
          <p:cNvSpPr/>
          <p:nvPr/>
        </p:nvSpPr>
        <p:spPr>
          <a:xfrm>
            <a:off x="2606040" y="1444752"/>
            <a:ext cx="2011680" cy="86868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8"/>
          <p:cNvSpPr/>
          <p:nvPr/>
        </p:nvSpPr>
        <p:spPr>
          <a:xfrm>
            <a:off x="2606040" y="1444752"/>
            <a:ext cx="2011680" cy="5486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8"/>
          <p:cNvSpPr/>
          <p:nvPr/>
        </p:nvSpPr>
        <p:spPr>
          <a:xfrm>
            <a:off x="2606040" y="1490472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8"/>
          <p:cNvSpPr/>
          <p:nvPr/>
        </p:nvSpPr>
        <p:spPr>
          <a:xfrm>
            <a:off x="2606040" y="1938528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davon mit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Batteriespeicher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8"/>
          <p:cNvSpPr/>
          <p:nvPr/>
        </p:nvSpPr>
        <p:spPr>
          <a:xfrm>
            <a:off x="457200" y="2423160"/>
            <a:ext cx="2011680" cy="86868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8"/>
          <p:cNvSpPr/>
          <p:nvPr/>
        </p:nvSpPr>
        <p:spPr>
          <a:xfrm>
            <a:off x="457200" y="2423160"/>
            <a:ext cx="2011680" cy="54864"/>
          </a:xfrm>
          <a:prstGeom prst="rect">
            <a:avLst/>
          </a:prstGeom>
          <a:solidFill>
            <a:srgbClr val="4A5568"/>
          </a:solidFill>
          <a:ln w="12700" cap="flat" cmpd="sng">
            <a:solidFill>
              <a:srgbClr val="4A55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8"/>
          <p:cNvSpPr/>
          <p:nvPr/>
        </p:nvSpPr>
        <p:spPr>
          <a:xfrm>
            <a:off x="457200" y="2468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8"/>
          <p:cNvSpPr/>
          <p:nvPr/>
        </p:nvSpPr>
        <p:spPr>
          <a:xfrm>
            <a:off x="457200" y="2916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PV ohne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Batteriespeicher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8"/>
          <p:cNvSpPr/>
          <p:nvPr/>
        </p:nvSpPr>
        <p:spPr>
          <a:xfrm>
            <a:off x="2606040" y="2423160"/>
            <a:ext cx="2011680" cy="86868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8"/>
          <p:cNvSpPr/>
          <p:nvPr/>
        </p:nvSpPr>
        <p:spPr>
          <a:xfrm>
            <a:off x="2606040" y="2423160"/>
            <a:ext cx="2011680" cy="5486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8"/>
          <p:cNvSpPr/>
          <p:nvPr/>
        </p:nvSpPr>
        <p:spPr>
          <a:xfrm>
            <a:off x="2606040" y="2468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42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8"/>
          <p:cNvSpPr/>
          <p:nvPr/>
        </p:nvSpPr>
        <p:spPr>
          <a:xfrm>
            <a:off x="2606040" y="2916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keine PV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(81 %)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8"/>
          <p:cNvSpPr/>
          <p:nvPr/>
        </p:nvSpPr>
        <p:spPr>
          <a:xfrm>
            <a:off x="4754880" y="1115568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Solarthermische Anlage vorhanden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8"/>
          <p:cNvSpPr/>
          <p:nvPr/>
        </p:nvSpPr>
        <p:spPr>
          <a:xfrm>
            <a:off x="4754880" y="1444752"/>
            <a:ext cx="2011680" cy="86868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8"/>
          <p:cNvSpPr/>
          <p:nvPr/>
        </p:nvSpPr>
        <p:spPr>
          <a:xfrm>
            <a:off x="4754880" y="1444752"/>
            <a:ext cx="2011680" cy="5486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8"/>
          <p:cNvSpPr/>
          <p:nvPr/>
        </p:nvSpPr>
        <p:spPr>
          <a:xfrm>
            <a:off x="4754880" y="1490472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8"/>
          <p:cNvSpPr/>
          <p:nvPr/>
        </p:nvSpPr>
        <p:spPr>
          <a:xfrm>
            <a:off x="4754880" y="1938528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Haushalte mit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Solarthermie (21 %)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8"/>
          <p:cNvSpPr/>
          <p:nvPr/>
        </p:nvSpPr>
        <p:spPr>
          <a:xfrm>
            <a:off x="6903720" y="1444752"/>
            <a:ext cx="2011680" cy="86868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8"/>
          <p:cNvSpPr/>
          <p:nvPr/>
        </p:nvSpPr>
        <p:spPr>
          <a:xfrm>
            <a:off x="6903720" y="1444752"/>
            <a:ext cx="2011680" cy="5486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8"/>
          <p:cNvSpPr/>
          <p:nvPr/>
        </p:nvSpPr>
        <p:spPr>
          <a:xfrm>
            <a:off x="6903720" y="1490472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8"/>
          <p:cNvSpPr/>
          <p:nvPr/>
        </p:nvSpPr>
        <p:spPr>
          <a:xfrm>
            <a:off x="6903720" y="1938528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Heizung &amp;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Brauchwasser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8"/>
          <p:cNvSpPr/>
          <p:nvPr/>
        </p:nvSpPr>
        <p:spPr>
          <a:xfrm>
            <a:off x="4754880" y="2423160"/>
            <a:ext cx="2011680" cy="86868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8"/>
          <p:cNvSpPr/>
          <p:nvPr/>
        </p:nvSpPr>
        <p:spPr>
          <a:xfrm>
            <a:off x="4754880" y="2423160"/>
            <a:ext cx="2011680" cy="5486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8"/>
          <p:cNvSpPr/>
          <p:nvPr/>
        </p:nvSpPr>
        <p:spPr>
          <a:xfrm>
            <a:off x="4754880" y="2468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8"/>
          <p:cNvSpPr/>
          <p:nvPr/>
        </p:nvSpPr>
        <p:spPr>
          <a:xfrm>
            <a:off x="4754880" y="2916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Nur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Brauchwasser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8"/>
          <p:cNvSpPr/>
          <p:nvPr/>
        </p:nvSpPr>
        <p:spPr>
          <a:xfrm>
            <a:off x="6903720" y="2423160"/>
            <a:ext cx="2011680" cy="86868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8"/>
          <p:cNvSpPr/>
          <p:nvPr/>
        </p:nvSpPr>
        <p:spPr>
          <a:xfrm>
            <a:off x="6903720" y="2423160"/>
            <a:ext cx="2011680" cy="5486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8"/>
          <p:cNvSpPr/>
          <p:nvPr/>
        </p:nvSpPr>
        <p:spPr>
          <a:xfrm>
            <a:off x="6903720" y="2468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40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8"/>
          <p:cNvSpPr/>
          <p:nvPr/>
        </p:nvSpPr>
        <p:spPr>
          <a:xfrm>
            <a:off x="6903720" y="2916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keine Solar-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thermie (77 %)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8"/>
          <p:cNvSpPr/>
          <p:nvPr/>
        </p:nvSpPr>
        <p:spPr>
          <a:xfrm>
            <a:off x="4741200" y="3456432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Kollektortypen (10 bekannte Anlagen) &amp; Speicher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8"/>
          <p:cNvSpPr/>
          <p:nvPr/>
        </p:nvSpPr>
        <p:spPr>
          <a:xfrm>
            <a:off x="7301520" y="3767328"/>
            <a:ext cx="10515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8"/>
          <p:cNvSpPr/>
          <p:nvPr/>
        </p:nvSpPr>
        <p:spPr>
          <a:xfrm>
            <a:off x="7301520" y="3767328"/>
            <a:ext cx="970671" cy="22860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8"/>
          <p:cNvSpPr/>
          <p:nvPr/>
        </p:nvSpPr>
        <p:spPr>
          <a:xfrm>
            <a:off x="4741200" y="3758184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Flächenkollektor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8"/>
          <p:cNvSpPr/>
          <p:nvPr/>
        </p:nvSpPr>
        <p:spPr>
          <a:xfrm>
            <a:off x="8426232" y="3767328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60%  (6)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8"/>
          <p:cNvSpPr/>
          <p:nvPr/>
        </p:nvSpPr>
        <p:spPr>
          <a:xfrm>
            <a:off x="7301520" y="4059936"/>
            <a:ext cx="10515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8"/>
          <p:cNvSpPr/>
          <p:nvPr/>
        </p:nvSpPr>
        <p:spPr>
          <a:xfrm>
            <a:off x="7301520" y="4059936"/>
            <a:ext cx="323557" cy="22860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8"/>
          <p:cNvSpPr/>
          <p:nvPr/>
        </p:nvSpPr>
        <p:spPr>
          <a:xfrm>
            <a:off x="4741200" y="4050792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Röhrenkollektor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8"/>
          <p:cNvSpPr/>
          <p:nvPr/>
        </p:nvSpPr>
        <p:spPr>
          <a:xfrm>
            <a:off x="8426232" y="4059936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20%  (2)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8"/>
          <p:cNvSpPr/>
          <p:nvPr/>
        </p:nvSpPr>
        <p:spPr>
          <a:xfrm>
            <a:off x="7301520" y="4352544"/>
            <a:ext cx="105156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8"/>
          <p:cNvSpPr/>
          <p:nvPr/>
        </p:nvSpPr>
        <p:spPr>
          <a:xfrm>
            <a:off x="7301520" y="4352544"/>
            <a:ext cx="323557" cy="22860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8"/>
          <p:cNvSpPr/>
          <p:nvPr/>
        </p:nvSpPr>
        <p:spPr>
          <a:xfrm>
            <a:off x="4741200" y="4343400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nicht bekannt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8"/>
          <p:cNvSpPr/>
          <p:nvPr/>
        </p:nvSpPr>
        <p:spPr>
          <a:xfrm>
            <a:off x="8426232" y="4352544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20%  (2)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8"/>
          <p:cNvSpPr/>
          <p:nvPr/>
        </p:nvSpPr>
        <p:spPr>
          <a:xfrm>
            <a:off x="470880" y="3456432"/>
            <a:ext cx="39319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Balkonkraftwerke (alle 70 Haushalte)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8"/>
          <p:cNvSpPr/>
          <p:nvPr/>
        </p:nvSpPr>
        <p:spPr>
          <a:xfrm>
            <a:off x="3031200" y="3767328"/>
            <a:ext cx="41148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8"/>
          <p:cNvSpPr/>
          <p:nvPr/>
        </p:nvSpPr>
        <p:spPr>
          <a:xfrm>
            <a:off x="3031200" y="3767328"/>
            <a:ext cx="58979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8"/>
          <p:cNvSpPr/>
          <p:nvPr/>
        </p:nvSpPr>
        <p:spPr>
          <a:xfrm>
            <a:off x="470880" y="3758184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8"/>
          <p:cNvSpPr/>
          <p:nvPr/>
        </p:nvSpPr>
        <p:spPr>
          <a:xfrm>
            <a:off x="3515832" y="3767328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12.9%  (9)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8"/>
          <p:cNvSpPr/>
          <p:nvPr/>
        </p:nvSpPr>
        <p:spPr>
          <a:xfrm>
            <a:off x="3031200" y="4059936"/>
            <a:ext cx="41148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8"/>
          <p:cNvSpPr/>
          <p:nvPr/>
        </p:nvSpPr>
        <p:spPr>
          <a:xfrm>
            <a:off x="3031200" y="4059936"/>
            <a:ext cx="379019" cy="22860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8"/>
          <p:cNvSpPr/>
          <p:nvPr/>
        </p:nvSpPr>
        <p:spPr>
          <a:xfrm>
            <a:off x="470880" y="4050792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8"/>
          <p:cNvSpPr/>
          <p:nvPr/>
        </p:nvSpPr>
        <p:spPr>
          <a:xfrm>
            <a:off x="3515832" y="4059936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82.9%  (58)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8"/>
          <p:cNvSpPr/>
          <p:nvPr/>
        </p:nvSpPr>
        <p:spPr>
          <a:xfrm>
            <a:off x="3031200" y="4352544"/>
            <a:ext cx="411480" cy="2286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8"/>
          <p:cNvSpPr/>
          <p:nvPr/>
        </p:nvSpPr>
        <p:spPr>
          <a:xfrm>
            <a:off x="470880" y="4343400"/>
            <a:ext cx="248716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8"/>
          <p:cNvSpPr/>
          <p:nvPr/>
        </p:nvSpPr>
        <p:spPr>
          <a:xfrm>
            <a:off x="3515832" y="4352544"/>
            <a:ext cx="8229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4.3%  (3)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8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8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8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Bereits 9 PV-Anlagen (davon 7 mit Speicher) und 11 Solarthermie-Anlagen. PV-Leistungen: 6–42 kWp. Batteriespeicher: 6–20 kWh. Solarthermie-Speicher: 372–4.300 Liter.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9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Planung: Neue Heizung &amp; Erneuerbare Energien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9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Pläne für die nächsten 1–2 Jahre – nur Eigentümer*innen (52 Haushalte)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9"/>
          <p:cNvSpPr/>
          <p:nvPr/>
        </p:nvSpPr>
        <p:spPr>
          <a:xfrm>
            <a:off x="45720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Neue Heizungsanlage geplant?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9"/>
          <p:cNvSpPr/>
          <p:nvPr/>
        </p:nvSpPr>
        <p:spPr>
          <a:xfrm>
            <a:off x="3017520" y="1444752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9"/>
          <p:cNvSpPr/>
          <p:nvPr/>
        </p:nvSpPr>
        <p:spPr>
          <a:xfrm>
            <a:off x="3017520" y="1444752"/>
            <a:ext cx="478070" cy="292608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9"/>
          <p:cNvSpPr/>
          <p:nvPr/>
        </p:nvSpPr>
        <p:spPr>
          <a:xfrm>
            <a:off x="457200" y="143560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9"/>
          <p:cNvSpPr/>
          <p:nvPr/>
        </p:nvSpPr>
        <p:spPr>
          <a:xfrm>
            <a:off x="3593592" y="144475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80.8%  (42)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9"/>
          <p:cNvSpPr/>
          <p:nvPr/>
        </p:nvSpPr>
        <p:spPr>
          <a:xfrm>
            <a:off x="3017520" y="1828800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9"/>
          <p:cNvSpPr/>
          <p:nvPr/>
        </p:nvSpPr>
        <p:spPr>
          <a:xfrm>
            <a:off x="3017520" y="1828800"/>
            <a:ext cx="79876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9"/>
          <p:cNvSpPr/>
          <p:nvPr/>
        </p:nvSpPr>
        <p:spPr>
          <a:xfrm>
            <a:off x="457200" y="1819656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Wärmepumpe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9"/>
          <p:cNvSpPr/>
          <p:nvPr/>
        </p:nvSpPr>
        <p:spPr>
          <a:xfrm>
            <a:off x="3593592" y="182880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13.5%  (7)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9"/>
          <p:cNvSpPr/>
          <p:nvPr/>
        </p:nvSpPr>
        <p:spPr>
          <a:xfrm>
            <a:off x="3017520" y="2212848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9"/>
          <p:cNvSpPr/>
          <p:nvPr/>
        </p:nvSpPr>
        <p:spPr>
          <a:xfrm>
            <a:off x="457200" y="2203704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Evtl. (unklar)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9"/>
          <p:cNvSpPr/>
          <p:nvPr/>
        </p:nvSpPr>
        <p:spPr>
          <a:xfrm>
            <a:off x="3593592" y="2212848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9"/>
          <p:cNvSpPr/>
          <p:nvPr/>
        </p:nvSpPr>
        <p:spPr>
          <a:xfrm>
            <a:off x="3017520" y="2596896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9"/>
          <p:cNvSpPr/>
          <p:nvPr/>
        </p:nvSpPr>
        <p:spPr>
          <a:xfrm>
            <a:off x="457200" y="2587752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Gas oder WP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9"/>
          <p:cNvSpPr/>
          <p:nvPr/>
        </p:nvSpPr>
        <p:spPr>
          <a:xfrm>
            <a:off x="3593592" y="2596896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9"/>
          <p:cNvSpPr/>
          <p:nvPr/>
        </p:nvSpPr>
        <p:spPr>
          <a:xfrm>
            <a:off x="3017520" y="2980944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9"/>
          <p:cNvSpPr/>
          <p:nvPr/>
        </p:nvSpPr>
        <p:spPr>
          <a:xfrm>
            <a:off x="457200" y="2971800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Nur bei Defekt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9"/>
          <p:cNvSpPr/>
          <p:nvPr/>
        </p:nvSpPr>
        <p:spPr>
          <a:xfrm>
            <a:off x="3593592" y="2980944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9"/>
          <p:cNvSpPr/>
          <p:nvPr/>
        </p:nvSpPr>
        <p:spPr>
          <a:xfrm>
            <a:off x="3017520" y="3364992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9"/>
          <p:cNvSpPr/>
          <p:nvPr/>
        </p:nvSpPr>
        <p:spPr>
          <a:xfrm>
            <a:off x="457200" y="335584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Nur wenn nötig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9"/>
          <p:cNvSpPr/>
          <p:nvPr/>
        </p:nvSpPr>
        <p:spPr>
          <a:xfrm>
            <a:off x="3593592" y="336499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9"/>
          <p:cNvSpPr/>
          <p:nvPr/>
        </p:nvSpPr>
        <p:spPr>
          <a:xfrm>
            <a:off x="466344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Erneuerbare Energien geplant?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9"/>
          <p:cNvSpPr/>
          <p:nvPr/>
        </p:nvSpPr>
        <p:spPr>
          <a:xfrm>
            <a:off x="7223760" y="1444752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9"/>
          <p:cNvSpPr/>
          <p:nvPr/>
        </p:nvSpPr>
        <p:spPr>
          <a:xfrm>
            <a:off x="7223760" y="1444752"/>
            <a:ext cx="475840" cy="292608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9"/>
          <p:cNvSpPr/>
          <p:nvPr/>
        </p:nvSpPr>
        <p:spPr>
          <a:xfrm>
            <a:off x="4663440" y="143560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9"/>
          <p:cNvSpPr/>
          <p:nvPr/>
        </p:nvSpPr>
        <p:spPr>
          <a:xfrm>
            <a:off x="7799832" y="144475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61.5%  (32)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9"/>
          <p:cNvSpPr/>
          <p:nvPr/>
        </p:nvSpPr>
        <p:spPr>
          <a:xfrm>
            <a:off x="7223760" y="1828800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9"/>
          <p:cNvSpPr/>
          <p:nvPr/>
        </p:nvSpPr>
        <p:spPr>
          <a:xfrm>
            <a:off x="7223760" y="1828800"/>
            <a:ext cx="193431" cy="292608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9"/>
          <p:cNvSpPr/>
          <p:nvPr/>
        </p:nvSpPr>
        <p:spPr>
          <a:xfrm>
            <a:off x="4663440" y="1819656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Photovoltaik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9"/>
          <p:cNvSpPr/>
          <p:nvPr/>
        </p:nvSpPr>
        <p:spPr>
          <a:xfrm>
            <a:off x="7799832" y="182880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25%  (13)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9"/>
          <p:cNvSpPr/>
          <p:nvPr/>
        </p:nvSpPr>
        <p:spPr>
          <a:xfrm>
            <a:off x="7223760" y="2212848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9"/>
          <p:cNvSpPr/>
          <p:nvPr/>
        </p:nvSpPr>
        <p:spPr>
          <a:xfrm>
            <a:off x="4663440" y="2203704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PV + Kleinwind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9"/>
          <p:cNvSpPr/>
          <p:nvPr/>
        </p:nvSpPr>
        <p:spPr>
          <a:xfrm>
            <a:off x="7799832" y="2212848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9"/>
          <p:cNvSpPr/>
          <p:nvPr/>
        </p:nvSpPr>
        <p:spPr>
          <a:xfrm>
            <a:off x="7223760" y="2596896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9"/>
          <p:cNvSpPr/>
          <p:nvPr/>
        </p:nvSpPr>
        <p:spPr>
          <a:xfrm>
            <a:off x="4663440" y="2587752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Evtl. Balkonkraftwerk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9"/>
          <p:cNvSpPr/>
          <p:nvPr/>
        </p:nvSpPr>
        <p:spPr>
          <a:xfrm>
            <a:off x="7799832" y="2596896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9"/>
          <p:cNvSpPr/>
          <p:nvPr/>
        </p:nvSpPr>
        <p:spPr>
          <a:xfrm>
            <a:off x="7223760" y="2980944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9"/>
          <p:cNvSpPr/>
          <p:nvPr/>
        </p:nvSpPr>
        <p:spPr>
          <a:xfrm>
            <a:off x="4663440" y="2971800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Kleinwindanlage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9"/>
          <p:cNvSpPr/>
          <p:nvPr/>
        </p:nvSpPr>
        <p:spPr>
          <a:xfrm>
            <a:off x="7799832" y="2980944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1.9%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9"/>
          <p:cNvSpPr/>
          <p:nvPr/>
        </p:nvSpPr>
        <p:spPr>
          <a:xfrm>
            <a:off x="7223760" y="3364992"/>
            <a:ext cx="502920" cy="2926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9"/>
          <p:cNvSpPr/>
          <p:nvPr/>
        </p:nvSpPr>
        <p:spPr>
          <a:xfrm>
            <a:off x="7223760" y="3364992"/>
            <a:ext cx="59577" cy="292608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9"/>
          <p:cNvSpPr/>
          <p:nvPr/>
        </p:nvSpPr>
        <p:spPr>
          <a:xfrm>
            <a:off x="4663440" y="3355848"/>
            <a:ext cx="24871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9"/>
          <p:cNvSpPr/>
          <p:nvPr/>
        </p:nvSpPr>
        <p:spPr>
          <a:xfrm>
            <a:off x="7799832" y="3364992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7.7%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9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9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9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25 % der Eigentümer*innen planen PV – 13 % eine Wärmepumpe. Großes Ausbaupotenzial vorhanden.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Mobilität: Fahrzeuge und Ladeinfrastruktur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0"/>
          <p:cNvSpPr/>
          <p:nvPr/>
        </p:nvSpPr>
        <p:spPr>
          <a:xfrm>
            <a:off x="457200" y="71323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Kraftfahrzeuge, Antriebe und Lademöglichkeiten – alle 70 Haushalte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0"/>
          <p:cNvSpPr/>
          <p:nvPr/>
        </p:nvSpPr>
        <p:spPr>
          <a:xfrm>
            <a:off x="457200" y="1005840"/>
            <a:ext cx="8229600" cy="22860"/>
          </a:xfrm>
          <a:prstGeom prst="rect">
            <a:avLst/>
          </a:prstGeom>
          <a:solidFill>
            <a:srgbClr val="DDE3E8"/>
          </a:solidFill>
          <a:ln w="12700" cap="flat" cmpd="sng">
            <a:solidFill>
              <a:srgbClr val="DDE3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10"/>
          <p:cNvSpPr/>
          <p:nvPr/>
        </p:nvSpPr>
        <p:spPr>
          <a:xfrm>
            <a:off x="457200" y="1115568"/>
            <a:ext cx="2718816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Anzahl KFZ pro Haushalt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0"/>
          <p:cNvSpPr/>
          <p:nvPr/>
        </p:nvSpPr>
        <p:spPr>
          <a:xfrm>
            <a:off x="457200" y="1389888"/>
            <a:ext cx="2718816" cy="2286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0"/>
          <p:cNvSpPr/>
          <p:nvPr/>
        </p:nvSpPr>
        <p:spPr>
          <a:xfrm>
            <a:off x="457200" y="1444752"/>
            <a:ext cx="2718816" cy="246888"/>
          </a:xfrm>
          <a:prstGeom prst="rect">
            <a:avLst/>
          </a:prstGeom>
          <a:solidFill>
            <a:srgbClr val="EDEFF2"/>
          </a:solidFill>
          <a:ln w="12700" cap="flat" cmpd="sng">
            <a:solidFill>
              <a:srgbClr val="EDEF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10"/>
          <p:cNvSpPr/>
          <p:nvPr/>
        </p:nvSpPr>
        <p:spPr>
          <a:xfrm>
            <a:off x="512064" y="1444752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Keines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0"/>
          <p:cNvSpPr/>
          <p:nvPr/>
        </p:nvSpPr>
        <p:spPr>
          <a:xfrm>
            <a:off x="2088490" y="1444752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2.9 %  (2)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0"/>
          <p:cNvSpPr/>
          <p:nvPr/>
        </p:nvSpPr>
        <p:spPr>
          <a:xfrm>
            <a:off x="457200" y="1714500"/>
            <a:ext cx="2718816" cy="246888"/>
          </a:xfrm>
          <a:prstGeom prst="rect">
            <a:avLst/>
          </a:prstGeom>
          <a:solidFill>
            <a:srgbClr val="D8DCE3"/>
          </a:solidFill>
          <a:ln w="12700" cap="flat" cmpd="sng">
            <a:solidFill>
              <a:srgbClr val="D8DCE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10"/>
          <p:cNvSpPr/>
          <p:nvPr/>
        </p:nvSpPr>
        <p:spPr>
          <a:xfrm>
            <a:off x="512064" y="1714500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 Fahrzeug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0"/>
          <p:cNvSpPr/>
          <p:nvPr/>
        </p:nvSpPr>
        <p:spPr>
          <a:xfrm>
            <a:off x="2088490" y="1714500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32.9 %  (23)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0"/>
          <p:cNvSpPr/>
          <p:nvPr/>
        </p:nvSpPr>
        <p:spPr>
          <a:xfrm>
            <a:off x="457200" y="1984248"/>
            <a:ext cx="2718816" cy="246888"/>
          </a:xfrm>
          <a:prstGeom prst="rect">
            <a:avLst/>
          </a:prstGeom>
          <a:solidFill>
            <a:srgbClr val="C5CBD6"/>
          </a:solidFill>
          <a:ln w="12700" cap="flat" cmpd="sng">
            <a:solidFill>
              <a:srgbClr val="C5CB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10"/>
          <p:cNvSpPr/>
          <p:nvPr/>
        </p:nvSpPr>
        <p:spPr>
          <a:xfrm>
            <a:off x="512064" y="1984248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2 Fahrzeuge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0"/>
          <p:cNvSpPr/>
          <p:nvPr/>
        </p:nvSpPr>
        <p:spPr>
          <a:xfrm>
            <a:off x="2088490" y="1984248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44.3 %  (31)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0"/>
          <p:cNvSpPr/>
          <p:nvPr/>
        </p:nvSpPr>
        <p:spPr>
          <a:xfrm>
            <a:off x="457200" y="2253996"/>
            <a:ext cx="2718816" cy="246888"/>
          </a:xfrm>
          <a:prstGeom prst="rect">
            <a:avLst/>
          </a:prstGeom>
          <a:solidFill>
            <a:srgbClr val="D8DCE3"/>
          </a:solidFill>
          <a:ln w="12700" cap="flat" cmpd="sng">
            <a:solidFill>
              <a:srgbClr val="D8DCE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10"/>
          <p:cNvSpPr/>
          <p:nvPr/>
        </p:nvSpPr>
        <p:spPr>
          <a:xfrm>
            <a:off x="512064" y="2253996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3 Fahrzeuge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0"/>
          <p:cNvSpPr/>
          <p:nvPr/>
        </p:nvSpPr>
        <p:spPr>
          <a:xfrm>
            <a:off x="2088490" y="2253996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12.9 %  (9)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0"/>
          <p:cNvSpPr/>
          <p:nvPr/>
        </p:nvSpPr>
        <p:spPr>
          <a:xfrm>
            <a:off x="457200" y="2523744"/>
            <a:ext cx="2718816" cy="246888"/>
          </a:xfrm>
          <a:prstGeom prst="rect">
            <a:avLst/>
          </a:prstGeom>
          <a:solidFill>
            <a:srgbClr val="EDEFF2"/>
          </a:solidFill>
          <a:ln w="12700" cap="flat" cmpd="sng">
            <a:solidFill>
              <a:srgbClr val="EDEF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10"/>
          <p:cNvSpPr/>
          <p:nvPr/>
        </p:nvSpPr>
        <p:spPr>
          <a:xfrm>
            <a:off x="512064" y="2523744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4 Fahrzeuge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0"/>
          <p:cNvSpPr/>
          <p:nvPr/>
        </p:nvSpPr>
        <p:spPr>
          <a:xfrm>
            <a:off x="2088490" y="2523744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2.9 %  (2)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0"/>
          <p:cNvSpPr/>
          <p:nvPr/>
        </p:nvSpPr>
        <p:spPr>
          <a:xfrm>
            <a:off x="457200" y="2793492"/>
            <a:ext cx="2718816" cy="246888"/>
          </a:xfrm>
          <a:prstGeom prst="rect">
            <a:avLst/>
          </a:prstGeom>
          <a:solidFill>
            <a:srgbClr val="EDEFF2"/>
          </a:solidFill>
          <a:ln w="12700" cap="flat" cmpd="sng">
            <a:solidFill>
              <a:srgbClr val="EDEF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10"/>
          <p:cNvSpPr/>
          <p:nvPr/>
        </p:nvSpPr>
        <p:spPr>
          <a:xfrm>
            <a:off x="512064" y="2793492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5 Fahrzeuge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0"/>
          <p:cNvSpPr/>
          <p:nvPr/>
        </p:nvSpPr>
        <p:spPr>
          <a:xfrm>
            <a:off x="2088490" y="2793492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2.9 %  (2)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0"/>
          <p:cNvSpPr/>
          <p:nvPr/>
        </p:nvSpPr>
        <p:spPr>
          <a:xfrm>
            <a:off x="457200" y="3063240"/>
            <a:ext cx="2718816" cy="246888"/>
          </a:xfrm>
          <a:prstGeom prst="rect">
            <a:avLst/>
          </a:prstGeom>
          <a:solidFill>
            <a:srgbClr val="F4F5F7"/>
          </a:solidFill>
          <a:ln w="12700" cap="flat" cmpd="sng">
            <a:solidFill>
              <a:srgbClr val="F4F5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10"/>
          <p:cNvSpPr/>
          <p:nvPr/>
        </p:nvSpPr>
        <p:spPr>
          <a:xfrm>
            <a:off x="512064" y="3063240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0"/>
          <p:cNvSpPr/>
          <p:nvPr/>
        </p:nvSpPr>
        <p:spPr>
          <a:xfrm>
            <a:off x="2088490" y="3063240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1.4 %  (1)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0"/>
          <p:cNvSpPr/>
          <p:nvPr/>
        </p:nvSpPr>
        <p:spPr>
          <a:xfrm>
            <a:off x="3212592" y="1115568"/>
            <a:ext cx="2718816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Antriebsarten (Mehrfachnennungen)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0"/>
          <p:cNvSpPr/>
          <p:nvPr/>
        </p:nvSpPr>
        <p:spPr>
          <a:xfrm>
            <a:off x="3212592" y="1389888"/>
            <a:ext cx="2718816" cy="2286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10"/>
          <p:cNvSpPr/>
          <p:nvPr/>
        </p:nvSpPr>
        <p:spPr>
          <a:xfrm>
            <a:off x="3212592" y="1444752"/>
            <a:ext cx="2718816" cy="246888"/>
          </a:xfrm>
          <a:prstGeom prst="rect">
            <a:avLst/>
          </a:prstGeom>
          <a:solidFill>
            <a:srgbClr val="D8DCE3"/>
          </a:solidFill>
          <a:ln w="12700" cap="flat" cmpd="sng">
            <a:solidFill>
              <a:srgbClr val="D8DCE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10"/>
          <p:cNvSpPr/>
          <p:nvPr/>
        </p:nvSpPr>
        <p:spPr>
          <a:xfrm>
            <a:off x="3267456" y="1444752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Benzin (allein)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0"/>
          <p:cNvSpPr/>
          <p:nvPr/>
        </p:nvSpPr>
        <p:spPr>
          <a:xfrm>
            <a:off x="4843882" y="1444752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35.7 %  (25)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0"/>
          <p:cNvSpPr/>
          <p:nvPr/>
        </p:nvSpPr>
        <p:spPr>
          <a:xfrm>
            <a:off x="3212592" y="1714500"/>
            <a:ext cx="2718816" cy="246888"/>
          </a:xfrm>
          <a:prstGeom prst="rect">
            <a:avLst/>
          </a:prstGeom>
          <a:solidFill>
            <a:srgbClr val="EDEFF2"/>
          </a:solidFill>
          <a:ln w="12700" cap="flat" cmpd="sng">
            <a:solidFill>
              <a:srgbClr val="EDEF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10"/>
          <p:cNvSpPr/>
          <p:nvPr/>
        </p:nvSpPr>
        <p:spPr>
          <a:xfrm>
            <a:off x="3267456" y="1714500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Diesel (allein)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0"/>
          <p:cNvSpPr/>
          <p:nvPr/>
        </p:nvSpPr>
        <p:spPr>
          <a:xfrm>
            <a:off x="4843882" y="1714500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17.1 %  (12)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0"/>
          <p:cNvSpPr/>
          <p:nvPr/>
        </p:nvSpPr>
        <p:spPr>
          <a:xfrm>
            <a:off x="3212592" y="1984248"/>
            <a:ext cx="2718816" cy="246888"/>
          </a:xfrm>
          <a:prstGeom prst="rect">
            <a:avLst/>
          </a:prstGeom>
          <a:solidFill>
            <a:srgbClr val="D8DCE3"/>
          </a:solidFill>
          <a:ln w="12700" cap="flat" cmpd="sng">
            <a:solidFill>
              <a:srgbClr val="D8DCE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0"/>
          <p:cNvSpPr/>
          <p:nvPr/>
        </p:nvSpPr>
        <p:spPr>
          <a:xfrm>
            <a:off x="3267456" y="1984248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Diesel + Benzin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0"/>
          <p:cNvSpPr/>
          <p:nvPr/>
        </p:nvSpPr>
        <p:spPr>
          <a:xfrm>
            <a:off x="4843882" y="1984248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3D5C35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D5C35"/>
                </a:solidFill>
                <a:latin typeface="Calibri"/>
                <a:ea typeface="Calibri"/>
                <a:cs typeface="Calibri"/>
                <a:sym typeface="Calibri"/>
              </a:rPr>
              <a:t>24.3 %  (17)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0"/>
          <p:cNvSpPr/>
          <p:nvPr/>
        </p:nvSpPr>
        <p:spPr>
          <a:xfrm>
            <a:off x="3212592" y="2253996"/>
            <a:ext cx="2718816" cy="246888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10"/>
          <p:cNvSpPr/>
          <p:nvPr/>
        </p:nvSpPr>
        <p:spPr>
          <a:xfrm>
            <a:off x="3267456" y="2253996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Elektrisch (inkl. Hybrid)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10"/>
          <p:cNvSpPr/>
          <p:nvPr/>
        </p:nvSpPr>
        <p:spPr>
          <a:xfrm>
            <a:off x="4843882" y="2253996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11.4 %  (8)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0"/>
          <p:cNvSpPr/>
          <p:nvPr/>
        </p:nvSpPr>
        <p:spPr>
          <a:xfrm>
            <a:off x="3212592" y="2523744"/>
            <a:ext cx="2718816" cy="246888"/>
          </a:xfrm>
          <a:prstGeom prst="rect">
            <a:avLst/>
          </a:prstGeom>
          <a:solidFill>
            <a:srgbClr val="F4F5F7"/>
          </a:solidFill>
          <a:ln w="12700" cap="flat" cmpd="sng">
            <a:solidFill>
              <a:srgbClr val="F4F5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10"/>
          <p:cNvSpPr/>
          <p:nvPr/>
        </p:nvSpPr>
        <p:spPr>
          <a:xfrm>
            <a:off x="3267456" y="2523744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LPG / Andere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0"/>
          <p:cNvSpPr/>
          <p:nvPr/>
        </p:nvSpPr>
        <p:spPr>
          <a:xfrm>
            <a:off x="4843882" y="2523744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4.3 %  (3)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0"/>
          <p:cNvSpPr/>
          <p:nvPr/>
        </p:nvSpPr>
        <p:spPr>
          <a:xfrm>
            <a:off x="3212592" y="2793492"/>
            <a:ext cx="2718816" cy="246888"/>
          </a:xfrm>
          <a:prstGeom prst="rect">
            <a:avLst/>
          </a:prstGeom>
          <a:solidFill>
            <a:srgbClr val="F4F5F7"/>
          </a:solidFill>
          <a:ln w="12700" cap="flat" cmpd="sng">
            <a:solidFill>
              <a:srgbClr val="F4F5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10"/>
          <p:cNvSpPr/>
          <p:nvPr/>
        </p:nvSpPr>
        <p:spPr>
          <a:xfrm>
            <a:off x="3267456" y="2793492"/>
            <a:ext cx="163129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0"/>
          <p:cNvSpPr/>
          <p:nvPr/>
        </p:nvSpPr>
        <p:spPr>
          <a:xfrm>
            <a:off x="4843882" y="2793492"/>
            <a:ext cx="1060338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1.4 %  (1)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0"/>
          <p:cNvSpPr/>
          <p:nvPr/>
        </p:nvSpPr>
        <p:spPr>
          <a:xfrm>
            <a:off x="5967984" y="1115568"/>
            <a:ext cx="2718816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Ladestation &amp; E-Mobilität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0"/>
          <p:cNvSpPr/>
          <p:nvPr/>
        </p:nvSpPr>
        <p:spPr>
          <a:xfrm>
            <a:off x="5967984" y="1389888"/>
            <a:ext cx="2718816" cy="2286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10"/>
          <p:cNvSpPr/>
          <p:nvPr/>
        </p:nvSpPr>
        <p:spPr>
          <a:xfrm>
            <a:off x="5967984" y="1444752"/>
            <a:ext cx="1331976" cy="91440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10"/>
          <p:cNvSpPr/>
          <p:nvPr/>
        </p:nvSpPr>
        <p:spPr>
          <a:xfrm>
            <a:off x="5967984" y="1444752"/>
            <a:ext cx="1331976" cy="4572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10"/>
          <p:cNvSpPr/>
          <p:nvPr/>
        </p:nvSpPr>
        <p:spPr>
          <a:xfrm>
            <a:off x="5967984" y="1490472"/>
            <a:ext cx="1331976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0"/>
          <p:cNvSpPr/>
          <p:nvPr/>
        </p:nvSpPr>
        <p:spPr>
          <a:xfrm>
            <a:off x="5967984" y="1975104"/>
            <a:ext cx="1331976" cy="356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Ladestationen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(6×11kW, 1×3kWh,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1× unbek.)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0"/>
          <p:cNvSpPr/>
          <p:nvPr/>
        </p:nvSpPr>
        <p:spPr>
          <a:xfrm>
            <a:off x="7354824" y="1444752"/>
            <a:ext cx="1331976" cy="914400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10"/>
          <p:cNvSpPr/>
          <p:nvPr/>
        </p:nvSpPr>
        <p:spPr>
          <a:xfrm>
            <a:off x="7354824" y="1444752"/>
            <a:ext cx="1331976" cy="45720"/>
          </a:xfrm>
          <a:prstGeom prst="rect">
            <a:avLst/>
          </a:prstGeom>
          <a:solidFill>
            <a:srgbClr val="7A9070"/>
          </a:solidFill>
          <a:ln w="12700" cap="flat" cmpd="sng">
            <a:solidFill>
              <a:srgbClr val="7A9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10"/>
          <p:cNvSpPr/>
          <p:nvPr/>
        </p:nvSpPr>
        <p:spPr>
          <a:xfrm>
            <a:off x="7354824" y="1490472"/>
            <a:ext cx="1331976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0"/>
          <p:cNvSpPr/>
          <p:nvPr/>
        </p:nvSpPr>
        <p:spPr>
          <a:xfrm>
            <a:off x="7354824" y="1975104"/>
            <a:ext cx="1331976" cy="356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Ladestationen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bei Mieter*innen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0"/>
          <p:cNvSpPr/>
          <p:nvPr/>
        </p:nvSpPr>
        <p:spPr>
          <a:xfrm>
            <a:off x="5967984" y="2432304"/>
            <a:ext cx="1331976" cy="914400"/>
          </a:xfrm>
          <a:prstGeom prst="rect">
            <a:avLst/>
          </a:prstGeom>
          <a:solidFill>
            <a:srgbClr val="E3F2F8"/>
          </a:solidFill>
          <a:ln w="12700" cap="flat" cmpd="sng">
            <a:solidFill>
              <a:srgbClr val="E3F2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10"/>
          <p:cNvSpPr/>
          <p:nvPr/>
        </p:nvSpPr>
        <p:spPr>
          <a:xfrm>
            <a:off x="5967984" y="2432304"/>
            <a:ext cx="1331976" cy="45720"/>
          </a:xfrm>
          <a:prstGeom prst="rect">
            <a:avLst/>
          </a:prstGeom>
          <a:solidFill>
            <a:srgbClr val="2E86AB"/>
          </a:solidFill>
          <a:ln w="12700" cap="flat" cmpd="sng">
            <a:solidFill>
              <a:srgbClr val="2E86A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10"/>
          <p:cNvSpPr/>
          <p:nvPr/>
        </p:nvSpPr>
        <p:spPr>
          <a:xfrm>
            <a:off x="5967984" y="2478024"/>
            <a:ext cx="1331976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6AB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6AB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10"/>
          <p:cNvSpPr/>
          <p:nvPr/>
        </p:nvSpPr>
        <p:spPr>
          <a:xfrm>
            <a:off x="5967984" y="2962656"/>
            <a:ext cx="1331976" cy="356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HH mit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E-Fahrzeug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0"/>
          <p:cNvSpPr/>
          <p:nvPr/>
        </p:nvSpPr>
        <p:spPr>
          <a:xfrm>
            <a:off x="7354824" y="2432304"/>
            <a:ext cx="1331976" cy="91440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10"/>
          <p:cNvSpPr/>
          <p:nvPr/>
        </p:nvSpPr>
        <p:spPr>
          <a:xfrm>
            <a:off x="7354824" y="2432304"/>
            <a:ext cx="1331976" cy="4572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10"/>
          <p:cNvSpPr/>
          <p:nvPr/>
        </p:nvSpPr>
        <p:spPr>
          <a:xfrm>
            <a:off x="7354824" y="2478024"/>
            <a:ext cx="1331976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18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0"/>
          <p:cNvSpPr/>
          <p:nvPr/>
        </p:nvSpPr>
        <p:spPr>
          <a:xfrm>
            <a:off x="7354824" y="2962656"/>
            <a:ext cx="1331976" cy="356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HH mit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E-Fahrrad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0"/>
          <p:cNvSpPr/>
          <p:nvPr/>
        </p:nvSpPr>
        <p:spPr>
          <a:xfrm>
            <a:off x="457200" y="3511296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E-Fahrräder im Haushalt (alle 70 Haushalte)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0"/>
          <p:cNvSpPr/>
          <p:nvPr/>
        </p:nvSpPr>
        <p:spPr>
          <a:xfrm>
            <a:off x="457200" y="3785616"/>
            <a:ext cx="8229600" cy="22860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10"/>
          <p:cNvSpPr/>
          <p:nvPr/>
        </p:nvSpPr>
        <p:spPr>
          <a:xfrm>
            <a:off x="457200" y="3840480"/>
            <a:ext cx="1572768" cy="74980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10"/>
          <p:cNvSpPr/>
          <p:nvPr/>
        </p:nvSpPr>
        <p:spPr>
          <a:xfrm>
            <a:off x="457200" y="3840480"/>
            <a:ext cx="1572768" cy="4572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10"/>
          <p:cNvSpPr/>
          <p:nvPr/>
        </p:nvSpPr>
        <p:spPr>
          <a:xfrm>
            <a:off x="457200" y="3895344"/>
            <a:ext cx="157276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14.3 %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0"/>
          <p:cNvSpPr/>
          <p:nvPr/>
        </p:nvSpPr>
        <p:spPr>
          <a:xfrm>
            <a:off x="457200" y="4251960"/>
            <a:ext cx="1572768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1 E-Bike  (10 HH)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0"/>
          <p:cNvSpPr/>
          <p:nvPr/>
        </p:nvSpPr>
        <p:spPr>
          <a:xfrm>
            <a:off x="2121408" y="3840480"/>
            <a:ext cx="1572768" cy="74980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10"/>
          <p:cNvSpPr/>
          <p:nvPr/>
        </p:nvSpPr>
        <p:spPr>
          <a:xfrm>
            <a:off x="2121408" y="3840480"/>
            <a:ext cx="1572768" cy="4572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10"/>
          <p:cNvSpPr/>
          <p:nvPr/>
        </p:nvSpPr>
        <p:spPr>
          <a:xfrm>
            <a:off x="2121408" y="3895344"/>
            <a:ext cx="157276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7.1 %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0"/>
          <p:cNvSpPr/>
          <p:nvPr/>
        </p:nvSpPr>
        <p:spPr>
          <a:xfrm>
            <a:off x="2121408" y="4251960"/>
            <a:ext cx="1572768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2 E-Bikes  (5 HH)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0"/>
          <p:cNvSpPr/>
          <p:nvPr/>
        </p:nvSpPr>
        <p:spPr>
          <a:xfrm>
            <a:off x="3785616" y="3840480"/>
            <a:ext cx="1572768" cy="749808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10"/>
          <p:cNvSpPr/>
          <p:nvPr/>
        </p:nvSpPr>
        <p:spPr>
          <a:xfrm>
            <a:off x="3785616" y="3840480"/>
            <a:ext cx="1572768" cy="45720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10"/>
          <p:cNvSpPr/>
          <p:nvPr/>
        </p:nvSpPr>
        <p:spPr>
          <a:xfrm>
            <a:off x="3785616" y="3895344"/>
            <a:ext cx="157276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4.3 %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0"/>
          <p:cNvSpPr/>
          <p:nvPr/>
        </p:nvSpPr>
        <p:spPr>
          <a:xfrm>
            <a:off x="3785616" y="4251960"/>
            <a:ext cx="1572768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3+  (3 HH)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0"/>
          <p:cNvSpPr/>
          <p:nvPr/>
        </p:nvSpPr>
        <p:spPr>
          <a:xfrm>
            <a:off x="5449824" y="3840480"/>
            <a:ext cx="1572768" cy="749808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10"/>
          <p:cNvSpPr/>
          <p:nvPr/>
        </p:nvSpPr>
        <p:spPr>
          <a:xfrm>
            <a:off x="5449824" y="3840480"/>
            <a:ext cx="1572768" cy="45720"/>
          </a:xfrm>
          <a:prstGeom prst="rect">
            <a:avLst/>
          </a:prstGeom>
          <a:solidFill>
            <a:srgbClr val="7A9070"/>
          </a:solidFill>
          <a:ln w="12700" cap="flat" cmpd="sng">
            <a:solidFill>
              <a:srgbClr val="7A9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10"/>
          <p:cNvSpPr/>
          <p:nvPr/>
        </p:nvSpPr>
        <p:spPr>
          <a:xfrm>
            <a:off x="5449824" y="3895344"/>
            <a:ext cx="157276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72.9 %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0"/>
          <p:cNvSpPr/>
          <p:nvPr/>
        </p:nvSpPr>
        <p:spPr>
          <a:xfrm>
            <a:off x="5449824" y="4251960"/>
            <a:ext cx="1572768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  (51 HH)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0"/>
          <p:cNvSpPr/>
          <p:nvPr/>
        </p:nvSpPr>
        <p:spPr>
          <a:xfrm>
            <a:off x="7114032" y="3840480"/>
            <a:ext cx="1572768" cy="749808"/>
          </a:xfrm>
          <a:prstGeom prst="rect">
            <a:avLst/>
          </a:prstGeom>
          <a:solidFill>
            <a:srgbClr val="F4F5F7"/>
          </a:solidFill>
          <a:ln w="12700" cap="flat" cmpd="sng">
            <a:solidFill>
              <a:srgbClr val="F4F5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10"/>
          <p:cNvSpPr/>
          <p:nvPr/>
        </p:nvSpPr>
        <p:spPr>
          <a:xfrm>
            <a:off x="7114032" y="3840480"/>
            <a:ext cx="1572768" cy="45720"/>
          </a:xfrm>
          <a:prstGeom prst="rect">
            <a:avLst/>
          </a:prstGeom>
          <a:solidFill>
            <a:srgbClr val="7A9070"/>
          </a:solidFill>
          <a:ln w="12700" cap="flat" cmpd="sng">
            <a:solidFill>
              <a:srgbClr val="7A9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10"/>
          <p:cNvSpPr/>
          <p:nvPr/>
        </p:nvSpPr>
        <p:spPr>
          <a:xfrm>
            <a:off x="7114032" y="3895344"/>
            <a:ext cx="157276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A9070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7A9070"/>
                </a:solidFill>
                <a:latin typeface="Calibri"/>
                <a:ea typeface="Calibri"/>
                <a:cs typeface="Calibri"/>
                <a:sym typeface="Calibri"/>
              </a:rPr>
              <a:t>1.4 %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0"/>
          <p:cNvSpPr/>
          <p:nvPr/>
        </p:nvSpPr>
        <p:spPr>
          <a:xfrm>
            <a:off x="7114032" y="4251960"/>
            <a:ext cx="1572768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  (1 HH)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10"/>
          <p:cNvSpPr/>
          <p:nvPr/>
        </p:nvSpPr>
        <p:spPr>
          <a:xfrm>
            <a:off x="457200" y="4663440"/>
            <a:ext cx="8229600" cy="310896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10"/>
          <p:cNvSpPr/>
          <p:nvPr/>
        </p:nvSpPr>
        <p:spPr>
          <a:xfrm>
            <a:off x="457200" y="4663440"/>
            <a:ext cx="45720" cy="310896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10"/>
          <p:cNvSpPr/>
          <p:nvPr/>
        </p:nvSpPr>
        <p:spPr>
          <a:xfrm>
            <a:off x="566928" y="4672584"/>
            <a:ext cx="80010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18 HH (26 %) nutzen E-Fahrräder (mind. 29 E-Bikes).  8 Ladestationen für E-Autos – ausschl. bei Eigentümer*innen.  8 HH besitzen E-Fahrzeuge (11 % aller KFZ-Haushalte).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1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2600"/>
              <a:buFont typeface="Calibri"/>
              <a:buNone/>
            </a:pPr>
            <a:r>
              <a:rPr lang="en-US" sz="26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Zukunftspläne: Laden und Strom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1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Bidirektionales Laden, flexibler Strompreis – alle 70 Haushalte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1"/>
          <p:cNvSpPr/>
          <p:nvPr/>
        </p:nvSpPr>
        <p:spPr>
          <a:xfrm>
            <a:off x="45720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Bidirektionales Laden geplant?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1"/>
          <p:cNvSpPr/>
          <p:nvPr/>
        </p:nvSpPr>
        <p:spPr>
          <a:xfrm>
            <a:off x="3017520" y="1444752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1"/>
          <p:cNvSpPr/>
          <p:nvPr/>
        </p:nvSpPr>
        <p:spPr>
          <a:xfrm>
            <a:off x="3017520" y="1444752"/>
            <a:ext cx="484689" cy="32918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1"/>
          <p:cNvSpPr/>
          <p:nvPr/>
        </p:nvSpPr>
        <p:spPr>
          <a:xfrm>
            <a:off x="457200" y="1435608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Nein, aktuell nicht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1"/>
          <p:cNvSpPr/>
          <p:nvPr/>
        </p:nvSpPr>
        <p:spPr>
          <a:xfrm>
            <a:off x="3593592" y="1444752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77.1%  (54)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1"/>
          <p:cNvSpPr/>
          <p:nvPr/>
        </p:nvSpPr>
        <p:spPr>
          <a:xfrm>
            <a:off x="3017520" y="1883664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1"/>
          <p:cNvSpPr/>
          <p:nvPr/>
        </p:nvSpPr>
        <p:spPr>
          <a:xfrm>
            <a:off x="3017520" y="1883664"/>
            <a:ext cx="81096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1"/>
          <p:cNvSpPr/>
          <p:nvPr/>
        </p:nvSpPr>
        <p:spPr>
          <a:xfrm>
            <a:off x="457200" y="1874520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1"/>
          <p:cNvSpPr/>
          <p:nvPr/>
        </p:nvSpPr>
        <p:spPr>
          <a:xfrm>
            <a:off x="3593592" y="1883664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12.9%  (9)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1"/>
          <p:cNvSpPr/>
          <p:nvPr/>
        </p:nvSpPr>
        <p:spPr>
          <a:xfrm>
            <a:off x="3017520" y="2322576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1"/>
          <p:cNvSpPr/>
          <p:nvPr/>
        </p:nvSpPr>
        <p:spPr>
          <a:xfrm>
            <a:off x="457200" y="2313432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suche Austausch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1"/>
          <p:cNvSpPr/>
          <p:nvPr/>
        </p:nvSpPr>
        <p:spPr>
          <a:xfrm>
            <a:off x="3593592" y="2322576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1"/>
          <p:cNvSpPr/>
          <p:nvPr/>
        </p:nvSpPr>
        <p:spPr>
          <a:xfrm>
            <a:off x="3017520" y="2761488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1"/>
          <p:cNvSpPr/>
          <p:nvPr/>
        </p:nvSpPr>
        <p:spPr>
          <a:xfrm>
            <a:off x="3017520" y="2761488"/>
            <a:ext cx="54064" cy="32918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1"/>
          <p:cNvSpPr/>
          <p:nvPr/>
        </p:nvSpPr>
        <p:spPr>
          <a:xfrm>
            <a:off x="457200" y="2752344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Begriff unbekannt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1"/>
          <p:cNvSpPr/>
          <p:nvPr/>
        </p:nvSpPr>
        <p:spPr>
          <a:xfrm>
            <a:off x="3593592" y="2761488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8.6%  (6)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1"/>
          <p:cNvSpPr/>
          <p:nvPr/>
        </p:nvSpPr>
        <p:spPr>
          <a:xfrm>
            <a:off x="4663440" y="1115568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Flexibler Strompreis erwogen?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1"/>
          <p:cNvSpPr/>
          <p:nvPr/>
        </p:nvSpPr>
        <p:spPr>
          <a:xfrm>
            <a:off x="7223760" y="1444752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1"/>
          <p:cNvSpPr/>
          <p:nvPr/>
        </p:nvSpPr>
        <p:spPr>
          <a:xfrm>
            <a:off x="7223760" y="1444752"/>
            <a:ext cx="472026" cy="329184"/>
          </a:xfrm>
          <a:prstGeom prst="rect">
            <a:avLst/>
          </a:prstGeom>
          <a:solidFill>
            <a:srgbClr val="8896A5"/>
          </a:solidFill>
          <a:ln w="12700" cap="flat" cmpd="sng">
            <a:solidFill>
              <a:srgbClr val="8896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1"/>
          <p:cNvSpPr/>
          <p:nvPr/>
        </p:nvSpPr>
        <p:spPr>
          <a:xfrm>
            <a:off x="4663440" y="1435608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Nein, aktuell nicht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1"/>
          <p:cNvSpPr/>
          <p:nvPr/>
        </p:nvSpPr>
        <p:spPr>
          <a:xfrm>
            <a:off x="7799832" y="1444752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65.7%  (46)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1"/>
          <p:cNvSpPr/>
          <p:nvPr/>
        </p:nvSpPr>
        <p:spPr>
          <a:xfrm>
            <a:off x="7223760" y="1883664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1"/>
          <p:cNvSpPr/>
          <p:nvPr/>
        </p:nvSpPr>
        <p:spPr>
          <a:xfrm>
            <a:off x="7223760" y="1883664"/>
            <a:ext cx="143691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1"/>
          <p:cNvSpPr/>
          <p:nvPr/>
        </p:nvSpPr>
        <p:spPr>
          <a:xfrm>
            <a:off x="4663440" y="1874520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1"/>
          <p:cNvSpPr/>
          <p:nvPr/>
        </p:nvSpPr>
        <p:spPr>
          <a:xfrm>
            <a:off x="7799832" y="1883664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20%  (14)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1"/>
          <p:cNvSpPr/>
          <p:nvPr/>
        </p:nvSpPr>
        <p:spPr>
          <a:xfrm>
            <a:off x="7223760" y="2322576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1"/>
          <p:cNvSpPr/>
          <p:nvPr/>
        </p:nvSpPr>
        <p:spPr>
          <a:xfrm>
            <a:off x="7223760" y="2322576"/>
            <a:ext cx="51010" cy="32918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1"/>
          <p:cNvSpPr/>
          <p:nvPr/>
        </p:nvSpPr>
        <p:spPr>
          <a:xfrm>
            <a:off x="4663440" y="2313432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Ja, kein Smart Meter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1"/>
          <p:cNvSpPr/>
          <p:nvPr/>
        </p:nvSpPr>
        <p:spPr>
          <a:xfrm>
            <a:off x="7799832" y="2322576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7.1%  (5)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1"/>
          <p:cNvSpPr/>
          <p:nvPr/>
        </p:nvSpPr>
        <p:spPr>
          <a:xfrm>
            <a:off x="7223760" y="2761488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1"/>
          <p:cNvSpPr/>
          <p:nvPr/>
        </p:nvSpPr>
        <p:spPr>
          <a:xfrm>
            <a:off x="4663440" y="2752344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Begriff unbekannt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1"/>
          <p:cNvSpPr/>
          <p:nvPr/>
        </p:nvSpPr>
        <p:spPr>
          <a:xfrm>
            <a:off x="7799832" y="2761488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5.7%  (4)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1"/>
          <p:cNvSpPr/>
          <p:nvPr/>
        </p:nvSpPr>
        <p:spPr>
          <a:xfrm>
            <a:off x="7223760" y="3200400"/>
            <a:ext cx="502920" cy="329184"/>
          </a:xfrm>
          <a:prstGeom prst="rect">
            <a:avLst/>
          </a:prstGeom>
          <a:solidFill>
            <a:srgbClr val="E2E8F0"/>
          </a:solidFill>
          <a:ln w="12700" cap="flat" cmpd="sng">
            <a:solidFill>
              <a:srgbClr val="E2E8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1"/>
          <p:cNvSpPr/>
          <p:nvPr/>
        </p:nvSpPr>
        <p:spPr>
          <a:xfrm>
            <a:off x="4663440" y="3191256"/>
            <a:ext cx="2487168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1D2D1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1D2D1A"/>
                </a:solidFill>
                <a:latin typeface="Calibri"/>
                <a:ea typeface="Calibri"/>
                <a:cs typeface="Calibri"/>
                <a:sym typeface="Calibri"/>
              </a:rPr>
              <a:t>k. A.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1"/>
          <p:cNvSpPr/>
          <p:nvPr/>
        </p:nvSpPr>
        <p:spPr>
          <a:xfrm>
            <a:off x="7799832" y="3200400"/>
            <a:ext cx="8229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6A5"/>
              </a:buClr>
              <a:buSzPts val="950"/>
              <a:buFont typeface="Calibri"/>
              <a:buNone/>
            </a:pPr>
            <a:r>
              <a:rPr lang="en-US" sz="950" b="1">
                <a:solidFill>
                  <a:srgbClr val="8896A5"/>
                </a:solidFill>
                <a:latin typeface="Calibri"/>
                <a:ea typeface="Calibri"/>
                <a:cs typeface="Calibri"/>
                <a:sym typeface="Calibri"/>
              </a:rPr>
              <a:t>1.4%  (1)</a:t>
            </a:r>
            <a:endParaRPr sz="9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1"/>
          <p:cNvSpPr/>
          <p:nvPr/>
        </p:nvSpPr>
        <p:spPr>
          <a:xfrm>
            <a:off x="457200" y="3566160"/>
            <a:ext cx="2011680" cy="86868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1"/>
          <p:cNvSpPr/>
          <p:nvPr/>
        </p:nvSpPr>
        <p:spPr>
          <a:xfrm>
            <a:off x="457200" y="3566160"/>
            <a:ext cx="2011680" cy="5486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1"/>
          <p:cNvSpPr/>
          <p:nvPr/>
        </p:nvSpPr>
        <p:spPr>
          <a:xfrm>
            <a:off x="457200" y="3611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14 %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1"/>
          <p:cNvSpPr/>
          <p:nvPr/>
        </p:nvSpPr>
        <p:spPr>
          <a:xfrm>
            <a:off x="457200" y="4059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planen bidirektionales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Laden (10 HH)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1"/>
          <p:cNvSpPr/>
          <p:nvPr/>
        </p:nvSpPr>
        <p:spPr>
          <a:xfrm>
            <a:off x="2606040" y="3566160"/>
            <a:ext cx="2011680" cy="86868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1"/>
          <p:cNvSpPr/>
          <p:nvPr/>
        </p:nvSpPr>
        <p:spPr>
          <a:xfrm>
            <a:off x="2606040" y="3566160"/>
            <a:ext cx="2011680" cy="5486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1"/>
          <p:cNvSpPr/>
          <p:nvPr/>
        </p:nvSpPr>
        <p:spPr>
          <a:xfrm>
            <a:off x="2606040" y="3611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9 %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1"/>
          <p:cNvSpPr/>
          <p:nvPr/>
        </p:nvSpPr>
        <p:spPr>
          <a:xfrm>
            <a:off x="2606040" y="4059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Begriff bidir.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Laden unbekannt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1"/>
          <p:cNvSpPr/>
          <p:nvPr/>
        </p:nvSpPr>
        <p:spPr>
          <a:xfrm>
            <a:off x="4663440" y="3566160"/>
            <a:ext cx="2011680" cy="868680"/>
          </a:xfrm>
          <a:prstGeom prst="rect">
            <a:avLst/>
          </a:prstGeom>
          <a:solidFill>
            <a:srgbClr val="E9F5E1"/>
          </a:solidFill>
          <a:ln w="12700" cap="flat" cmpd="sng">
            <a:solidFill>
              <a:srgbClr val="E9F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1"/>
          <p:cNvSpPr/>
          <p:nvPr/>
        </p:nvSpPr>
        <p:spPr>
          <a:xfrm>
            <a:off x="4663440" y="3566160"/>
            <a:ext cx="2011680" cy="54864"/>
          </a:xfrm>
          <a:prstGeom prst="rect">
            <a:avLst/>
          </a:prstGeom>
          <a:solidFill>
            <a:srgbClr val="2E8B00"/>
          </a:solidFill>
          <a:ln w="12700" cap="flat" cmpd="sng">
            <a:solidFill>
              <a:srgbClr val="2E8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1"/>
          <p:cNvSpPr/>
          <p:nvPr/>
        </p:nvSpPr>
        <p:spPr>
          <a:xfrm>
            <a:off x="4663440" y="3611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E8B00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2E8B00"/>
                </a:solidFill>
                <a:latin typeface="Calibri"/>
                <a:ea typeface="Calibri"/>
                <a:cs typeface="Calibri"/>
                <a:sym typeface="Calibri"/>
              </a:rPr>
              <a:t>27 %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1"/>
          <p:cNvSpPr/>
          <p:nvPr/>
        </p:nvSpPr>
        <p:spPr>
          <a:xfrm>
            <a:off x="4663440" y="4059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erwägen flexiblen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Strompreis (19 HH)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1"/>
          <p:cNvSpPr/>
          <p:nvPr/>
        </p:nvSpPr>
        <p:spPr>
          <a:xfrm>
            <a:off x="6812280" y="3566160"/>
            <a:ext cx="2011680" cy="868680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1"/>
          <p:cNvSpPr/>
          <p:nvPr/>
        </p:nvSpPr>
        <p:spPr>
          <a:xfrm>
            <a:off x="6812280" y="3566160"/>
            <a:ext cx="2011680" cy="54864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1"/>
          <p:cNvSpPr/>
          <p:nvPr/>
        </p:nvSpPr>
        <p:spPr>
          <a:xfrm>
            <a:off x="6812280" y="3611880"/>
            <a:ext cx="2011680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2400"/>
              <a:buFont typeface="Calibri"/>
              <a:buNone/>
            </a:pPr>
            <a:r>
              <a:rPr lang="en-US" sz="240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6 %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1"/>
          <p:cNvSpPr/>
          <p:nvPr/>
        </p:nvSpPr>
        <p:spPr>
          <a:xfrm>
            <a:off x="6812280" y="4059936"/>
            <a:ext cx="20116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würden, fehlt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850"/>
              <a:buFont typeface="Calibri"/>
              <a:buNone/>
            </a:pPr>
            <a:r>
              <a:rPr lang="en-US" sz="850">
                <a:solidFill>
                  <a:srgbClr val="4A5568"/>
                </a:solidFill>
                <a:latin typeface="Calibri"/>
                <a:ea typeface="Calibri"/>
                <a:cs typeface="Calibri"/>
                <a:sym typeface="Calibri"/>
              </a:rPr>
              <a:t>aber Smart Meter</a:t>
            </a:r>
            <a:endParaRPr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1"/>
          <p:cNvSpPr/>
          <p:nvPr/>
        </p:nvSpPr>
        <p:spPr>
          <a:xfrm>
            <a:off x="457200" y="4617720"/>
            <a:ext cx="8229600" cy="347472"/>
          </a:xfrm>
          <a:prstGeom prst="rect">
            <a:avLst/>
          </a:prstGeom>
          <a:solidFill>
            <a:srgbClr val="FDF0E7"/>
          </a:solidFill>
          <a:ln w="12700" cap="flat" cmpd="sng">
            <a:solidFill>
              <a:srgbClr val="FDF0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1"/>
          <p:cNvSpPr/>
          <p:nvPr/>
        </p:nvSpPr>
        <p:spPr>
          <a:xfrm>
            <a:off x="457200" y="4617720"/>
            <a:ext cx="54864" cy="347472"/>
          </a:xfrm>
          <a:prstGeom prst="rect">
            <a:avLst/>
          </a:prstGeom>
          <a:solidFill>
            <a:srgbClr val="F4956A"/>
          </a:solidFill>
          <a:ln w="12700" cap="flat" cmpd="sng">
            <a:solidFill>
              <a:srgbClr val="F495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1"/>
          <p:cNvSpPr/>
          <p:nvPr/>
        </p:nvSpPr>
        <p:spPr>
          <a:xfrm>
            <a:off x="621792" y="4626864"/>
            <a:ext cx="79552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4956A"/>
              </a:buClr>
              <a:buSzPts val="1050"/>
              <a:buFont typeface="Calibri"/>
              <a:buNone/>
            </a:pPr>
            <a:r>
              <a:rPr lang="en-US" sz="1050" b="1">
                <a:solidFill>
                  <a:srgbClr val="F4956A"/>
                </a:solidFill>
                <a:latin typeface="Calibri"/>
                <a:ea typeface="Calibri"/>
                <a:cs typeface="Calibri"/>
                <a:sym typeface="Calibri"/>
              </a:rPr>
              <a:t>Bemerkenswert: 9 % kennen bidirektionales Laden nicht – Informationsbedarf vorhanden.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2042</Words>
  <Application>Microsoft Office PowerPoint</Application>
  <PresentationFormat>Bildschirmpräsentation (16:9)</PresentationFormat>
  <Paragraphs>452</Paragraphs>
  <Slides>16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Acer</dc:creator>
  <cp:lastModifiedBy>Acer</cp:lastModifiedBy>
  <cp:revision>1</cp:revision>
  <dcterms:modified xsi:type="dcterms:W3CDTF">2026-05-29T09:19:43Z</dcterms:modified>
</cp:coreProperties>
</file>